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Work Sans Medium"/>
      <p:regular r:id="rId27"/>
      <p:bold r:id="rId28"/>
      <p:italic r:id="rId29"/>
      <p:boldItalic r:id="rId30"/>
    </p:embeddedFont>
    <p:embeddedFont>
      <p:font typeface="Work Sans"/>
      <p:regular r:id="rId31"/>
      <p:bold r:id="rId32"/>
      <p:italic r:id="rId33"/>
      <p:boldItalic r:id="rId34"/>
    </p:embeddedFont>
    <p:embeddedFont>
      <p:font typeface="Work Sans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EA50EE-5414-4F0D-BB19-BE1D42B7DC4A}">
  <a:tblStyle styleId="{62EA50EE-5414-4F0D-BB19-BE1D42B7DC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WorkSansMedium-bold.fntdata"/><Relationship Id="rId27" Type="http://schemas.openxmlformats.org/officeDocument/2006/relationships/font" Target="fonts/WorkSans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WorkSans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WorkSans-regular.fntdata"/><Relationship Id="rId30" Type="http://schemas.openxmlformats.org/officeDocument/2006/relationships/font" Target="fonts/WorkSansMedium-boldItalic.fntdata"/><Relationship Id="rId11" Type="http://schemas.openxmlformats.org/officeDocument/2006/relationships/slide" Target="slides/slide5.xml"/><Relationship Id="rId33" Type="http://schemas.openxmlformats.org/officeDocument/2006/relationships/font" Target="fonts/WorkSans-italic.fntdata"/><Relationship Id="rId10" Type="http://schemas.openxmlformats.org/officeDocument/2006/relationships/slide" Target="slides/slide4.xml"/><Relationship Id="rId32" Type="http://schemas.openxmlformats.org/officeDocument/2006/relationships/font" Target="fonts/WorkSans-bold.fntdata"/><Relationship Id="rId13" Type="http://schemas.openxmlformats.org/officeDocument/2006/relationships/slide" Target="slides/slide7.xml"/><Relationship Id="rId35" Type="http://schemas.openxmlformats.org/officeDocument/2006/relationships/font" Target="fonts/WorkSansLight-regular.fntdata"/><Relationship Id="rId12" Type="http://schemas.openxmlformats.org/officeDocument/2006/relationships/slide" Target="slides/slide6.xml"/><Relationship Id="rId34" Type="http://schemas.openxmlformats.org/officeDocument/2006/relationships/font" Target="fonts/WorkSans-boldItalic.fntdata"/><Relationship Id="rId15" Type="http://schemas.openxmlformats.org/officeDocument/2006/relationships/slide" Target="slides/slide9.xml"/><Relationship Id="rId37" Type="http://schemas.openxmlformats.org/officeDocument/2006/relationships/font" Target="fonts/WorkSansLight-italic.fntdata"/><Relationship Id="rId14" Type="http://schemas.openxmlformats.org/officeDocument/2006/relationships/slide" Target="slides/slide8.xml"/><Relationship Id="rId36" Type="http://schemas.openxmlformats.org/officeDocument/2006/relationships/font" Target="fonts/WorkSansLigh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WorkSans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004e9608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004e9608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004e9608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f004e9608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f004e9608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f004e9608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004e960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004e960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004e9608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004e9608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004e9608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f004e9608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004e9608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f004e9608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f004e9608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f004e9608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f004e960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f004e960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16c4f2328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16c4f232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cac17fb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cac17fb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16c4f2328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16c4f2328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ecac17fb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ecac17fb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004e9608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004e9608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004e9608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004e9608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004e9608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004e9608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004e9608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004e9608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004e9608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004e9608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004e9608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004e9608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ooucuGfLZMZO2K4MM1AsYR-dHEhKPNDH/view"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nanticokelenapemuseum.org"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nanticokelenapemuseum.org"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nanticokelenapemuseum.org"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nanticokelenapemuseum.org"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W07abjyWdKD1Hog3KOToSKip6qh2sEeP/view"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talk-lenape.org/results?query=lenape" TargetMode="External"/><Relationship Id="rId4" Type="http://schemas.openxmlformats.org/officeDocument/2006/relationships/hyperlink" Target="https://www.talk-lenape.org/results?query=lenapehokink&amp;lang=lenape" TargetMode="External"/><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hyperlink" Target="https://www.talk-lenape.org/results?query=lenape" TargetMode="External"/><Relationship Id="rId8" Type="http://schemas.openxmlformats.org/officeDocument/2006/relationships/hyperlink" Target="https://www.talk-lenape.org/results?query=lenapehokink&amp;lang=lenap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OykouStBPzdEl4S0q8_5Ih7FlQ1c4KgU/view"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bKbeXf1FyN2Qais9XxLkn-o0qaPUpk72/view"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ooucuGfLZMZO2K4MM1AsYR-dHEhKPNDH/view"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ooucuGfLZMZO2K4MM1AsYR-dHEhKPNDH/view"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9425"/>
            <a:ext cx="9144000" cy="5152800"/>
          </a:xfrm>
          <a:prstGeom prst="rect">
            <a:avLst/>
          </a:prstGeom>
          <a:solidFill>
            <a:srgbClr val="F88A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4572000" y="0"/>
            <a:ext cx="4259850" cy="4259850"/>
          </a:xfrm>
          <a:prstGeom prst="rect">
            <a:avLst/>
          </a:prstGeom>
          <a:noFill/>
          <a:ln>
            <a:noFill/>
          </a:ln>
        </p:spPr>
      </p:pic>
      <p:sp>
        <p:nvSpPr>
          <p:cNvPr id="56" name="Google Shape;56;p13"/>
          <p:cNvSpPr txBox="1"/>
          <p:nvPr>
            <p:ph type="ctrTitle"/>
          </p:nvPr>
        </p:nvSpPr>
        <p:spPr>
          <a:xfrm>
            <a:off x="676250" y="2402000"/>
            <a:ext cx="6066600" cy="1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Work Sans"/>
                <a:ea typeface="Work Sans"/>
                <a:cs typeface="Work Sans"/>
                <a:sym typeface="Work Sans"/>
              </a:rPr>
              <a:t>Lesson 1:</a:t>
            </a:r>
            <a:br>
              <a:rPr b="1" lang="en" sz="2400">
                <a:latin typeface="Work Sans"/>
                <a:ea typeface="Work Sans"/>
                <a:cs typeface="Work Sans"/>
                <a:sym typeface="Work Sans"/>
              </a:rPr>
            </a:br>
            <a:r>
              <a:rPr b="1" lang="en" sz="3600">
                <a:latin typeface="Work Sans"/>
                <a:ea typeface="Work Sans"/>
                <a:cs typeface="Work Sans"/>
                <a:sym typeface="Work Sans"/>
              </a:rPr>
              <a:t>You Live on Turtle Island</a:t>
            </a:r>
            <a:endParaRPr b="1" sz="3600">
              <a:latin typeface="Work Sans"/>
              <a:ea typeface="Work Sans"/>
              <a:cs typeface="Work Sans"/>
              <a:sym typeface="Work Sans"/>
            </a:endParaRPr>
          </a:p>
        </p:txBody>
      </p:sp>
      <p:sp>
        <p:nvSpPr>
          <p:cNvPr id="57" name="Google Shape;57;p13"/>
          <p:cNvSpPr txBox="1"/>
          <p:nvPr>
            <p:ph idx="1" type="subTitle"/>
          </p:nvPr>
        </p:nvSpPr>
        <p:spPr>
          <a:xfrm>
            <a:off x="676300" y="3725925"/>
            <a:ext cx="6066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Work Sans Light"/>
                <a:ea typeface="Work Sans Light"/>
                <a:cs typeface="Work Sans Light"/>
                <a:sym typeface="Work Sans Light"/>
              </a:rPr>
              <a:t>Objective: Students will be able to identify and interpret images and themes from art and literature, in order to tell the meaning of climate justice in their own words.</a:t>
            </a:r>
            <a:endParaRPr sz="1400">
              <a:solidFill>
                <a:schemeClr val="dk1"/>
              </a:solidFill>
              <a:latin typeface="Work Sans Light"/>
              <a:ea typeface="Work Sans Light"/>
              <a:cs typeface="Work Sans Light"/>
              <a:sym typeface="Work Sans Light"/>
            </a:endParaRPr>
          </a:p>
        </p:txBody>
      </p:sp>
      <p:graphicFrame>
        <p:nvGraphicFramePr>
          <p:cNvPr id="58" name="Google Shape;58;p13"/>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114050">
                <a:tc>
                  <a:txBody>
                    <a:bodyPr/>
                    <a:lstStyle/>
                    <a:p>
                      <a:pPr indent="0" lvl="0" marL="0" rtl="0" algn="ctr">
                        <a:spcBef>
                          <a:spcPts val="0"/>
                        </a:spcBef>
                        <a:spcAft>
                          <a:spcPts val="0"/>
                        </a:spcAft>
                        <a:buNone/>
                      </a:pPr>
                      <a:r>
                        <a:rPr b="1" lang="en">
                          <a:solidFill>
                            <a:schemeClr val="lt1"/>
                          </a:solidFill>
                        </a:rPr>
                        <a:t>1</a:t>
                      </a:r>
                      <a:endParaRPr b="1">
                        <a:solidFill>
                          <a:schemeClr val="lt1"/>
                        </a:solidFill>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ctr">
                        <a:spcBef>
                          <a:spcPts val="0"/>
                        </a:spcBef>
                        <a:spcAft>
                          <a:spcPts val="0"/>
                        </a:spcAft>
                        <a:buNone/>
                      </a:pPr>
                      <a:r>
                        <a:rPr b="1" lang="en">
                          <a:solidFill>
                            <a:srgbClr val="E06666"/>
                          </a:solidFill>
                        </a:rPr>
                        <a:t>3</a:t>
                      </a:r>
                      <a:endParaRPr b="1">
                        <a:solidFill>
                          <a:srgbClr val="E06666"/>
                        </a:solidFill>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E06666"/>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highlight>
                          <a:schemeClr val="lt1"/>
                        </a:highlight>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aphicFrame>
        <p:nvGraphicFramePr>
          <p:cNvPr id="138" name="Google Shape;138;p22"/>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19</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2</a:t>
                      </a:r>
                      <a:r>
                        <a:rPr b="1" lang="en">
                          <a:solidFill>
                            <a:srgbClr val="FFB891"/>
                          </a:solidFill>
                        </a:rPr>
                        <a:t>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9" name="Google Shape;139;p22"/>
          <p:cNvSpPr txBox="1"/>
          <p:nvPr>
            <p:ph idx="4294967295" type="ctrTitle"/>
          </p:nvPr>
        </p:nvSpPr>
        <p:spPr>
          <a:xfrm>
            <a:off x="669950" y="11701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Work Sans Light"/>
                <a:ea typeface="Work Sans Light"/>
                <a:cs typeface="Work Sans Light"/>
                <a:sym typeface="Work Sans Light"/>
              </a:rPr>
              <a:t>Discuss with a partner. “What do you think the artists who designed this image were trying to communicate?”</a:t>
            </a:r>
            <a:endParaRPr sz="1800">
              <a:latin typeface="Work Sans Light"/>
              <a:ea typeface="Work Sans Light"/>
              <a:cs typeface="Work Sans Light"/>
              <a:sym typeface="Work Sans Light"/>
            </a:endParaRPr>
          </a:p>
          <a:p>
            <a:pPr indent="0" lvl="0" marL="0" rtl="0" algn="l">
              <a:spcBef>
                <a:spcPts val="0"/>
              </a:spcBef>
              <a:spcAft>
                <a:spcPts val="0"/>
              </a:spcAft>
              <a:buNone/>
            </a:pPr>
            <a:r>
              <a:t/>
            </a:r>
            <a:endParaRPr sz="1800">
              <a:latin typeface="Work Sans Light"/>
              <a:ea typeface="Work Sans Light"/>
              <a:cs typeface="Work Sans Light"/>
              <a:sym typeface="Work Sans Light"/>
            </a:endParaRPr>
          </a:p>
        </p:txBody>
      </p:sp>
      <p:sp>
        <p:nvSpPr>
          <p:cNvPr id="140" name="Google Shape;140;p22"/>
          <p:cNvSpPr txBox="1"/>
          <p:nvPr>
            <p:ph idx="4294967295" type="ctrTitle"/>
          </p:nvPr>
        </p:nvSpPr>
        <p:spPr>
          <a:xfrm>
            <a:off x="669950" y="9151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PAIR</a:t>
            </a:r>
            <a:endParaRPr b="1" sz="2400">
              <a:latin typeface="Work Sans"/>
              <a:ea typeface="Work Sans"/>
              <a:cs typeface="Work Sans"/>
              <a:sym typeface="Work Sans"/>
            </a:endParaRPr>
          </a:p>
        </p:txBody>
      </p:sp>
      <p:pic>
        <p:nvPicPr>
          <p:cNvPr id="141" name="Google Shape;141;p22" title="Mural Scroll.mp4">
            <a:hlinkClick r:id="rId3"/>
          </p:cNvPr>
          <p:cNvPicPr preferRelativeResize="0"/>
          <p:nvPr/>
        </p:nvPicPr>
        <p:blipFill>
          <a:blip r:embed="rId4">
            <a:alphaModFix/>
          </a:blip>
          <a:stretch>
            <a:fillRect/>
          </a:stretch>
        </p:blipFill>
        <p:spPr>
          <a:xfrm>
            <a:off x="728050" y="1871226"/>
            <a:ext cx="7574725" cy="3272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p23"/>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147" name="Google Shape;147;p23"/>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21</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48" name="Google Shape;148;p23"/>
          <p:cNvSpPr txBox="1"/>
          <p:nvPr>
            <p:ph idx="4294967295" type="ctrTitle"/>
          </p:nvPr>
        </p:nvSpPr>
        <p:spPr>
          <a:xfrm>
            <a:off x="669950" y="11701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One person from each pair reports back to the class.</a:t>
            </a:r>
            <a:endParaRPr sz="1800">
              <a:latin typeface="Work Sans Light"/>
              <a:ea typeface="Work Sans Light"/>
              <a:cs typeface="Work Sans Light"/>
              <a:sym typeface="Work Sans Light"/>
            </a:endParaRPr>
          </a:p>
        </p:txBody>
      </p:sp>
      <p:sp>
        <p:nvSpPr>
          <p:cNvPr id="149" name="Google Shape;149;p23"/>
          <p:cNvSpPr txBox="1"/>
          <p:nvPr>
            <p:ph idx="4294967295" type="ctrTitle"/>
          </p:nvPr>
        </p:nvSpPr>
        <p:spPr>
          <a:xfrm>
            <a:off x="669950" y="9151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SHARE</a:t>
            </a:r>
            <a:endParaRPr b="1" sz="2400">
              <a:latin typeface="Work Sans"/>
              <a:ea typeface="Work Sans"/>
              <a:cs typeface="Work Sans"/>
              <a:sym typeface="Work Sans"/>
            </a:endParaRPr>
          </a:p>
        </p:txBody>
      </p:sp>
      <p:sp>
        <p:nvSpPr>
          <p:cNvPr id="150" name="Google Shape;150;p23"/>
          <p:cNvSpPr/>
          <p:nvPr/>
        </p:nvSpPr>
        <p:spPr>
          <a:xfrm>
            <a:off x="669950" y="1842325"/>
            <a:ext cx="7413900" cy="2669400"/>
          </a:xfrm>
          <a:prstGeom prst="wedgeRectCallout">
            <a:avLst>
              <a:gd fmla="val -33370" name="adj1"/>
              <a:gd fmla="val 64845" name="adj2"/>
            </a:avLst>
          </a:prstGeom>
          <a:noFill/>
          <a:ln cap="flat" cmpd="sng" w="38100">
            <a:solidFill>
              <a:srgbClr val="F88A4E"/>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800">
                <a:solidFill>
                  <a:schemeClr val="dk1"/>
                </a:solidFill>
                <a:latin typeface="Work Sans"/>
                <a:ea typeface="Work Sans"/>
                <a:cs typeface="Work Sans"/>
                <a:sym typeface="Work Sans"/>
              </a:rPr>
              <a:t>“We think the artists who designed the image were trying to communicate  </a:t>
            </a:r>
            <a:r>
              <a:rPr lang="en" sz="1800">
                <a:solidFill>
                  <a:srgbClr val="999999"/>
                </a:solidFill>
                <a:latin typeface="Work Sans Light"/>
                <a:ea typeface="Work Sans Light"/>
                <a:cs typeface="Work Sans Light"/>
                <a:sym typeface="Work Sans Light"/>
              </a:rPr>
              <a:t>_______________________________________</a:t>
            </a:r>
            <a:endParaRPr sz="1800">
              <a:solidFill>
                <a:srgbClr val="999999"/>
              </a:solidFill>
              <a:latin typeface="Work Sans Light"/>
              <a:ea typeface="Work Sans Light"/>
              <a:cs typeface="Work Sans Light"/>
              <a:sym typeface="Work Sans Light"/>
            </a:endParaRPr>
          </a:p>
          <a:p>
            <a:pPr indent="0" lvl="0" marL="457200" rtl="0" algn="l">
              <a:spcBef>
                <a:spcPts val="0"/>
              </a:spcBef>
              <a:spcAft>
                <a:spcPts val="0"/>
              </a:spcAft>
              <a:buNone/>
            </a:pPr>
            <a:r>
              <a:rPr lang="en" sz="1800">
                <a:solidFill>
                  <a:srgbClr val="999999"/>
                </a:solidFill>
                <a:latin typeface="Work Sans Light"/>
                <a:ea typeface="Work Sans Light"/>
                <a:cs typeface="Work Sans Light"/>
                <a:sym typeface="Work Sans Light"/>
              </a:rPr>
              <a:t>_______________________________________________________________________________________________________________________________________________________________________</a:t>
            </a:r>
            <a:r>
              <a:rPr lang="en" sz="1800">
                <a:solidFill>
                  <a:schemeClr val="dk1"/>
                </a:solidFill>
                <a:latin typeface="Work Sans"/>
                <a:ea typeface="Work Sans"/>
                <a:cs typeface="Work Sans"/>
                <a:sym typeface="Work Sans"/>
              </a:rPr>
              <a:t>”</a:t>
            </a:r>
            <a:endParaRPr sz="1800">
              <a:solidFill>
                <a:schemeClr val="dk1"/>
              </a:solidFill>
              <a:latin typeface="Work Sans Medium"/>
              <a:ea typeface="Work Sans Medium"/>
              <a:cs typeface="Work Sans Medium"/>
              <a:sym typeface="Work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1" type="body"/>
          </p:nvPr>
        </p:nvSpPr>
        <p:spPr>
          <a:xfrm>
            <a:off x="669950" y="1818150"/>
            <a:ext cx="7274100" cy="27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Work Sans"/>
                <a:ea typeface="Work Sans"/>
                <a:cs typeface="Work Sans"/>
                <a:sym typeface="Work Sans"/>
              </a:rPr>
              <a:t>“It must be stated that </a:t>
            </a:r>
            <a:r>
              <a:rPr b="1" lang="en">
                <a:latin typeface="Work Sans"/>
                <a:ea typeface="Work Sans"/>
                <a:cs typeface="Work Sans"/>
                <a:sym typeface="Work Sans"/>
              </a:rPr>
              <a:t>there are differing Nanticoke and Lenape creation stories</a:t>
            </a:r>
            <a:r>
              <a:rPr lang="en">
                <a:latin typeface="Work Sans"/>
                <a:ea typeface="Work Sans"/>
                <a:cs typeface="Work Sans"/>
                <a:sym typeface="Work Sans"/>
              </a:rPr>
              <a:t> that are well documented to the 17th and 18th centuries. </a:t>
            </a:r>
            <a:endParaRPr>
              <a:latin typeface="Work Sans"/>
              <a:ea typeface="Work Sans"/>
              <a:cs typeface="Work Sans"/>
              <a:sym typeface="Work Sans"/>
            </a:endParaRPr>
          </a:p>
          <a:p>
            <a:pPr indent="0" lvl="0" marL="0" rtl="0" algn="l">
              <a:spcBef>
                <a:spcPts val="1200"/>
              </a:spcBef>
              <a:spcAft>
                <a:spcPts val="1200"/>
              </a:spcAft>
              <a:buNone/>
            </a:pPr>
            <a:r>
              <a:rPr lang="en">
                <a:latin typeface="Work Sans"/>
                <a:ea typeface="Work Sans"/>
                <a:cs typeface="Work Sans"/>
                <a:sym typeface="Work Sans"/>
              </a:rPr>
              <a:t>Sadly, some that are being widely circulated today in modern publications are not historic, but are the modern invention of cultural enthusiasts and not the product of an authentic tribal community’s tradition. </a:t>
            </a:r>
            <a:r>
              <a:rPr b="1" lang="en">
                <a:latin typeface="Work Sans"/>
                <a:ea typeface="Work Sans"/>
                <a:cs typeface="Work Sans"/>
                <a:sym typeface="Work Sans"/>
              </a:rPr>
              <a:t>Those collected here are from historically well documented tribal communities</a:t>
            </a:r>
            <a:r>
              <a:rPr lang="en">
                <a:latin typeface="Work Sans"/>
                <a:ea typeface="Work Sans"/>
                <a:cs typeface="Work Sans"/>
                <a:sym typeface="Work Sans"/>
              </a:rPr>
              <a:t>…”</a:t>
            </a:r>
            <a:endParaRPr>
              <a:latin typeface="Work Sans"/>
              <a:ea typeface="Work Sans"/>
              <a:cs typeface="Work Sans"/>
              <a:sym typeface="Work Sans"/>
            </a:endParaRPr>
          </a:p>
        </p:txBody>
      </p:sp>
      <p:graphicFrame>
        <p:nvGraphicFramePr>
          <p:cNvPr id="156" name="Google Shape;156;p24"/>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22</a:t>
                      </a:r>
                      <a:endParaRPr b="1">
                        <a:solidFill>
                          <a:schemeClr val="lt1"/>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rgbClr val="F9CB9C"/>
                          </a:solidFill>
                        </a:rPr>
                        <a:t>23</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24</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25</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27</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57" name="Google Shape;157;p24"/>
          <p:cNvSpPr txBox="1"/>
          <p:nvPr>
            <p:ph idx="4294967295" type="ctrTitle"/>
          </p:nvPr>
        </p:nvSpPr>
        <p:spPr>
          <a:xfrm>
            <a:off x="669950" y="915150"/>
            <a:ext cx="60666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Lenape Creation Story</a:t>
            </a:r>
            <a:endParaRPr b="1" sz="3600">
              <a:latin typeface="Work Sans"/>
              <a:ea typeface="Work Sans"/>
              <a:cs typeface="Work Sans"/>
              <a:sym typeface="Work Sans"/>
            </a:endParaRPr>
          </a:p>
        </p:txBody>
      </p:sp>
      <p:sp>
        <p:nvSpPr>
          <p:cNvPr id="158" name="Google Shape;158;p24"/>
          <p:cNvSpPr txBox="1"/>
          <p:nvPr/>
        </p:nvSpPr>
        <p:spPr>
          <a:xfrm rot="-5400000">
            <a:off x="7264925" y="32618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rgbClr val="666666"/>
                </a:solidFill>
                <a:latin typeface="Work Sans"/>
                <a:ea typeface="Work Sans"/>
                <a:cs typeface="Work Sans"/>
                <a:sym typeface="Work Sans"/>
              </a:rPr>
              <a:t>From the Nanticoke Lenape Museum, </a:t>
            </a:r>
            <a:r>
              <a:rPr lang="en" sz="1000" u="sng">
                <a:solidFill>
                  <a:srgbClr val="666666"/>
                </a:solidFill>
                <a:latin typeface="Work Sans"/>
                <a:ea typeface="Work Sans"/>
                <a:cs typeface="Work Sans"/>
                <a:sym typeface="Work Sans"/>
                <a:hlinkClick r:id="rId3">
                  <a:extLst>
                    <a:ext uri="{A12FA001-AC4F-418D-AE19-62706E023703}">
                      <ahyp:hlinkClr val="tx"/>
                    </a:ext>
                  </a:extLst>
                </a:hlinkClick>
              </a:rPr>
              <a:t>nanticokelenapemuseum.org</a:t>
            </a:r>
            <a:endParaRPr sz="1000">
              <a:solidFill>
                <a:srgbClr val="666666"/>
              </a:solidFill>
              <a:latin typeface="Work Sans"/>
              <a:ea typeface="Work Sans"/>
              <a:cs typeface="Work Sans"/>
              <a:sym typeface="Work Sans"/>
            </a:endParaRPr>
          </a:p>
        </p:txBody>
      </p:sp>
      <p:pic>
        <p:nvPicPr>
          <p:cNvPr id="159" name="Google Shape;159;p24"/>
          <p:cNvPicPr preferRelativeResize="0"/>
          <p:nvPr/>
        </p:nvPicPr>
        <p:blipFill>
          <a:blip r:embed="rId4">
            <a:alphaModFix/>
          </a:blip>
          <a:stretch>
            <a:fillRect/>
          </a:stretch>
        </p:blipFill>
        <p:spPr>
          <a:xfrm>
            <a:off x="7046775" y="50850"/>
            <a:ext cx="1870899" cy="1870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aphicFrame>
        <p:nvGraphicFramePr>
          <p:cNvPr id="164" name="Google Shape;164;p25"/>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chemeClr val="lt1"/>
                          </a:solidFill>
                        </a:rPr>
                        <a:t>23</a:t>
                      </a:r>
                      <a:endParaRPr b="1">
                        <a:solidFill>
                          <a:schemeClr val="lt1"/>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rgbClr val="F9CB9C"/>
                          </a:solidFill>
                        </a:rPr>
                        <a:t>24</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25</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27</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65" name="Google Shape;165;p25"/>
          <p:cNvSpPr txBox="1"/>
          <p:nvPr/>
        </p:nvSpPr>
        <p:spPr>
          <a:xfrm rot="-5400000">
            <a:off x="7264925" y="32618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rgbClr val="666666"/>
                </a:solidFill>
                <a:latin typeface="Work Sans"/>
                <a:ea typeface="Work Sans"/>
                <a:cs typeface="Work Sans"/>
                <a:sym typeface="Work Sans"/>
              </a:rPr>
              <a:t>From the Nanticoke Lenape Museum, </a:t>
            </a:r>
            <a:r>
              <a:rPr lang="en" sz="1000" u="sng">
                <a:solidFill>
                  <a:srgbClr val="666666"/>
                </a:solidFill>
                <a:latin typeface="Work Sans"/>
                <a:ea typeface="Work Sans"/>
                <a:cs typeface="Work Sans"/>
                <a:sym typeface="Work Sans"/>
                <a:hlinkClick r:id="rId3">
                  <a:extLst>
                    <a:ext uri="{A12FA001-AC4F-418D-AE19-62706E023703}">
                      <ahyp:hlinkClr val="tx"/>
                    </a:ext>
                  </a:extLst>
                </a:hlinkClick>
              </a:rPr>
              <a:t>nanticokelenapemuseum.org</a:t>
            </a:r>
            <a:endParaRPr sz="1000">
              <a:solidFill>
                <a:srgbClr val="666666"/>
              </a:solidFill>
              <a:latin typeface="Work Sans"/>
              <a:ea typeface="Work Sans"/>
              <a:cs typeface="Work Sans"/>
              <a:sym typeface="Work Sans"/>
            </a:endParaRPr>
          </a:p>
        </p:txBody>
      </p:sp>
      <p:sp>
        <p:nvSpPr>
          <p:cNvPr id="166" name="Google Shape;166;p25"/>
          <p:cNvSpPr txBox="1"/>
          <p:nvPr>
            <p:ph idx="1" type="body"/>
          </p:nvPr>
        </p:nvSpPr>
        <p:spPr>
          <a:xfrm>
            <a:off x="669950" y="1818150"/>
            <a:ext cx="6772200" cy="270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Work Sans"/>
                <a:ea typeface="Work Sans"/>
                <a:cs typeface="Work Sans"/>
                <a:sym typeface="Work Sans"/>
              </a:rPr>
              <a:t>“Of the historically documented accounts, one of the earliest recorded tells of how a Lenape elder answered the inquiry of a Dutchman who wanted to know where the Lenape people came from… He was silent for a little while, either as if unable to climb up at once so high with his thoughts, or to express them without help. Then, he took a piece of coal out of the fire where he sat, and began to write upon the floor.”</a:t>
            </a:r>
            <a:endParaRPr>
              <a:latin typeface="Work Sans"/>
              <a:ea typeface="Work Sans"/>
              <a:cs typeface="Work Sans"/>
              <a:sym typeface="Work Sans"/>
            </a:endParaRPr>
          </a:p>
        </p:txBody>
      </p:sp>
      <p:sp>
        <p:nvSpPr>
          <p:cNvPr id="167" name="Google Shape;167;p25"/>
          <p:cNvSpPr txBox="1"/>
          <p:nvPr>
            <p:ph idx="4294967295" type="ctrTitle"/>
          </p:nvPr>
        </p:nvSpPr>
        <p:spPr>
          <a:xfrm>
            <a:off x="669950" y="915150"/>
            <a:ext cx="60666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Lenape Creation Story</a:t>
            </a:r>
            <a:endParaRPr b="1" sz="3600">
              <a:latin typeface="Work Sans"/>
              <a:ea typeface="Work Sans"/>
              <a:cs typeface="Work Sans"/>
              <a:sym typeface="Work Sans"/>
            </a:endParaRPr>
          </a:p>
        </p:txBody>
      </p:sp>
      <p:pic>
        <p:nvPicPr>
          <p:cNvPr id="168" name="Google Shape;168;p25"/>
          <p:cNvPicPr preferRelativeResize="0"/>
          <p:nvPr/>
        </p:nvPicPr>
        <p:blipFill>
          <a:blip r:embed="rId4">
            <a:alphaModFix/>
          </a:blip>
          <a:stretch>
            <a:fillRect/>
          </a:stretch>
        </p:blipFill>
        <p:spPr>
          <a:xfrm flipH="1">
            <a:off x="6498946" y="644688"/>
            <a:ext cx="2379580" cy="1042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26"/>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chemeClr val="lt1"/>
                          </a:solidFill>
                        </a:rPr>
                        <a:t>24</a:t>
                      </a:r>
                      <a:endParaRPr b="1">
                        <a:solidFill>
                          <a:schemeClr val="lt1"/>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rgbClr val="F9CB9C"/>
                          </a:solidFill>
                        </a:rPr>
                        <a:t>25</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9CB9C"/>
                          </a:solidFill>
                        </a:rPr>
                        <a:t>27</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74" name="Google Shape;174;p26"/>
          <p:cNvSpPr txBox="1"/>
          <p:nvPr/>
        </p:nvSpPr>
        <p:spPr>
          <a:xfrm rot="-5400000">
            <a:off x="7264925" y="32618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rgbClr val="666666"/>
                </a:solidFill>
                <a:latin typeface="Work Sans"/>
                <a:ea typeface="Work Sans"/>
                <a:cs typeface="Work Sans"/>
                <a:sym typeface="Work Sans"/>
              </a:rPr>
              <a:t>From the Nanticoke Lenape Museum, </a:t>
            </a:r>
            <a:r>
              <a:rPr lang="en" sz="1000" u="sng">
                <a:solidFill>
                  <a:srgbClr val="666666"/>
                </a:solidFill>
                <a:latin typeface="Work Sans"/>
                <a:ea typeface="Work Sans"/>
                <a:cs typeface="Work Sans"/>
                <a:sym typeface="Work Sans"/>
                <a:hlinkClick r:id="rId3">
                  <a:extLst>
                    <a:ext uri="{A12FA001-AC4F-418D-AE19-62706E023703}">
                      <ahyp:hlinkClr val="tx"/>
                    </a:ext>
                  </a:extLst>
                </a:hlinkClick>
              </a:rPr>
              <a:t>nanticokelenapemuseum.org</a:t>
            </a:r>
            <a:endParaRPr sz="1000">
              <a:solidFill>
                <a:srgbClr val="666666"/>
              </a:solidFill>
              <a:latin typeface="Work Sans"/>
              <a:ea typeface="Work Sans"/>
              <a:cs typeface="Work Sans"/>
              <a:sym typeface="Work Sans"/>
            </a:endParaRPr>
          </a:p>
        </p:txBody>
      </p:sp>
      <p:sp>
        <p:nvSpPr>
          <p:cNvPr id="175" name="Google Shape;175;p26"/>
          <p:cNvSpPr txBox="1"/>
          <p:nvPr>
            <p:ph idx="1" type="body"/>
          </p:nvPr>
        </p:nvSpPr>
        <p:spPr>
          <a:xfrm>
            <a:off x="669950" y="1818150"/>
            <a:ext cx="6649800" cy="270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Work Sans"/>
                <a:ea typeface="Work Sans"/>
                <a:cs typeface="Work Sans"/>
                <a:sym typeface="Work Sans"/>
              </a:rPr>
              <a:t>“He first drew a circle, a little oval, to which he made four paws or feet, a head and a tail. ‘This,’ he said, ‘is a tortoise, lying in the water around it.’ He moved his hand round the figure continuing: ‘This was or is all water, and so at first was the world or the earth, when the tortoise gradually raised its round back up high, and the water ran off of it, and thus the earth became dry.”</a:t>
            </a:r>
            <a:endParaRPr>
              <a:latin typeface="Work Sans"/>
              <a:ea typeface="Work Sans"/>
              <a:cs typeface="Work Sans"/>
              <a:sym typeface="Work Sans"/>
            </a:endParaRPr>
          </a:p>
        </p:txBody>
      </p:sp>
      <p:sp>
        <p:nvSpPr>
          <p:cNvPr id="176" name="Google Shape;176;p26"/>
          <p:cNvSpPr txBox="1"/>
          <p:nvPr>
            <p:ph idx="4294967295" type="ctrTitle"/>
          </p:nvPr>
        </p:nvSpPr>
        <p:spPr>
          <a:xfrm>
            <a:off x="669950" y="915150"/>
            <a:ext cx="60666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Lenape Creation Story</a:t>
            </a:r>
            <a:endParaRPr b="1" sz="3600">
              <a:latin typeface="Work Sans"/>
              <a:ea typeface="Work Sans"/>
              <a:cs typeface="Work Sans"/>
              <a:sym typeface="Work Sans"/>
            </a:endParaRPr>
          </a:p>
        </p:txBody>
      </p:sp>
      <p:pic>
        <p:nvPicPr>
          <p:cNvPr id="177" name="Google Shape;177;p26"/>
          <p:cNvPicPr preferRelativeResize="0"/>
          <p:nvPr/>
        </p:nvPicPr>
        <p:blipFill>
          <a:blip r:embed="rId4">
            <a:alphaModFix/>
          </a:blip>
          <a:stretch>
            <a:fillRect/>
          </a:stretch>
        </p:blipFill>
        <p:spPr>
          <a:xfrm>
            <a:off x="6841050" y="317300"/>
            <a:ext cx="1948100" cy="194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27"/>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chemeClr val="lt1"/>
                          </a:solidFill>
                        </a:rPr>
                        <a:t>25</a:t>
                      </a:r>
                      <a:endParaRPr b="1">
                        <a:solidFill>
                          <a:schemeClr val="lt1"/>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solidFill>
                            <a:srgbClr val="F9CB9C"/>
                          </a:solidFill>
                        </a:rPr>
                        <a:t>27</a:t>
                      </a:r>
                      <a:endParaRPr b="1">
                        <a:solidFill>
                          <a:srgbClr val="F9CB9C"/>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83" name="Google Shape;183;p27"/>
          <p:cNvSpPr txBox="1"/>
          <p:nvPr/>
        </p:nvSpPr>
        <p:spPr>
          <a:xfrm rot="-5400000">
            <a:off x="7264925" y="3261850"/>
            <a:ext cx="3000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rgbClr val="666666"/>
                </a:solidFill>
                <a:latin typeface="Work Sans"/>
                <a:ea typeface="Work Sans"/>
                <a:cs typeface="Work Sans"/>
                <a:sym typeface="Work Sans"/>
              </a:rPr>
              <a:t>From the Nanticoke Lenape Museum, </a:t>
            </a:r>
            <a:r>
              <a:rPr lang="en" sz="1000" u="sng">
                <a:solidFill>
                  <a:srgbClr val="666666"/>
                </a:solidFill>
                <a:latin typeface="Work Sans"/>
                <a:ea typeface="Work Sans"/>
                <a:cs typeface="Work Sans"/>
                <a:sym typeface="Work Sans"/>
                <a:hlinkClick r:id="rId3">
                  <a:extLst>
                    <a:ext uri="{A12FA001-AC4F-418D-AE19-62706E023703}">
                      <ahyp:hlinkClr val="tx"/>
                    </a:ext>
                  </a:extLst>
                </a:hlinkClick>
              </a:rPr>
              <a:t>nanticokelenapemuseum.org</a:t>
            </a:r>
            <a:endParaRPr sz="1000">
              <a:solidFill>
                <a:srgbClr val="666666"/>
              </a:solidFill>
              <a:latin typeface="Work Sans"/>
              <a:ea typeface="Work Sans"/>
              <a:cs typeface="Work Sans"/>
              <a:sym typeface="Work Sans"/>
            </a:endParaRPr>
          </a:p>
        </p:txBody>
      </p:sp>
      <p:sp>
        <p:nvSpPr>
          <p:cNvPr id="184" name="Google Shape;184;p27"/>
          <p:cNvSpPr txBox="1"/>
          <p:nvPr>
            <p:ph idx="1" type="body"/>
          </p:nvPr>
        </p:nvSpPr>
        <p:spPr>
          <a:xfrm>
            <a:off x="669950" y="1818150"/>
            <a:ext cx="7384500" cy="270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Work Sans"/>
                <a:ea typeface="Work Sans"/>
                <a:cs typeface="Work Sans"/>
                <a:sym typeface="Work Sans"/>
              </a:rPr>
              <a:t>“He then took a little straw and placed it on end in the middle of the figure and proceeded, ‘The earth was now dry, and there grew a tree in the middle of the earth, and the root of this tree sent forth a sprout beside it, and there grew upon it a man, who was the first male. This man was then alone, and would have remained alone; but the tree bent over until its top touched the earth, and there shot [out] another root, from which came forth another sprout, and there grew upon it the woman, and from these two are all men produced.’”</a:t>
            </a:r>
            <a:endParaRPr>
              <a:latin typeface="Work Sans"/>
              <a:ea typeface="Work Sans"/>
              <a:cs typeface="Work Sans"/>
              <a:sym typeface="Work Sans"/>
            </a:endParaRPr>
          </a:p>
        </p:txBody>
      </p:sp>
      <p:sp>
        <p:nvSpPr>
          <p:cNvPr id="185" name="Google Shape;185;p27"/>
          <p:cNvSpPr txBox="1"/>
          <p:nvPr>
            <p:ph idx="4294967295" type="ctrTitle"/>
          </p:nvPr>
        </p:nvSpPr>
        <p:spPr>
          <a:xfrm>
            <a:off x="669950" y="915150"/>
            <a:ext cx="60666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Lenape Creation Story</a:t>
            </a:r>
            <a:endParaRPr b="1" sz="3600">
              <a:latin typeface="Work Sans"/>
              <a:ea typeface="Work Sans"/>
              <a:cs typeface="Work Sans"/>
              <a:sym typeface="Work Sans"/>
            </a:endParaRPr>
          </a:p>
        </p:txBody>
      </p:sp>
      <p:pic>
        <p:nvPicPr>
          <p:cNvPr id="186" name="Google Shape;186;p27"/>
          <p:cNvPicPr preferRelativeResize="0"/>
          <p:nvPr/>
        </p:nvPicPr>
        <p:blipFill>
          <a:blip r:embed="rId4">
            <a:alphaModFix/>
          </a:blip>
          <a:stretch>
            <a:fillRect/>
          </a:stretch>
        </p:blipFill>
        <p:spPr>
          <a:xfrm>
            <a:off x="7131775" y="325725"/>
            <a:ext cx="1657373" cy="15151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28"/>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rPr b="1" lang="en">
                          <a:solidFill>
                            <a:schemeClr val="lt1"/>
                          </a:solidFill>
                        </a:rPr>
                        <a:t>27</a:t>
                      </a:r>
                      <a:endParaRPr b="1">
                        <a:solidFill>
                          <a:schemeClr val="lt1"/>
                        </a:solidFill>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92" name="Google Shape;192;p28"/>
          <p:cNvSpPr txBox="1"/>
          <p:nvPr>
            <p:ph idx="4294967295" type="ctrTitle"/>
          </p:nvPr>
        </p:nvSpPr>
        <p:spPr>
          <a:xfrm>
            <a:off x="669950" y="2165500"/>
            <a:ext cx="53661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How does this story impact your </a:t>
            </a:r>
            <a:r>
              <a:rPr b="1" lang="en" sz="1800">
                <a:latin typeface="Work Sans"/>
                <a:ea typeface="Work Sans"/>
                <a:cs typeface="Work Sans"/>
                <a:sym typeface="Work Sans"/>
              </a:rPr>
              <a:t>interpretation</a:t>
            </a:r>
            <a:r>
              <a:rPr lang="en" sz="1800">
                <a:latin typeface="Work Sans Light"/>
                <a:ea typeface="Work Sans Light"/>
                <a:cs typeface="Work Sans Light"/>
                <a:sym typeface="Work Sans Light"/>
              </a:rPr>
              <a:t> of the whole mural image?</a:t>
            </a:r>
            <a:endParaRPr sz="1800">
              <a:latin typeface="Work Sans Light"/>
              <a:ea typeface="Work Sans Light"/>
              <a:cs typeface="Work Sans Light"/>
              <a:sym typeface="Work Sans Light"/>
            </a:endParaRPr>
          </a:p>
        </p:txBody>
      </p:sp>
      <p:sp>
        <p:nvSpPr>
          <p:cNvPr id="193" name="Google Shape;193;p28"/>
          <p:cNvSpPr txBox="1"/>
          <p:nvPr>
            <p:ph idx="4294967295" type="ctrTitle"/>
          </p:nvPr>
        </p:nvSpPr>
        <p:spPr>
          <a:xfrm>
            <a:off x="669950" y="1910525"/>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THINK</a:t>
            </a:r>
            <a:endParaRPr b="1" sz="2400">
              <a:latin typeface="Work Sans"/>
              <a:ea typeface="Work Sans"/>
              <a:cs typeface="Work Sans"/>
              <a:sym typeface="Work Sans"/>
            </a:endParaRPr>
          </a:p>
        </p:txBody>
      </p:sp>
      <p:sp>
        <p:nvSpPr>
          <p:cNvPr id="194" name="Google Shape;194;p28"/>
          <p:cNvSpPr txBox="1"/>
          <p:nvPr>
            <p:ph idx="4294967295" type="ctrTitle"/>
          </p:nvPr>
        </p:nvSpPr>
        <p:spPr>
          <a:xfrm>
            <a:off x="676250" y="3399175"/>
            <a:ext cx="53661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Raise your hand to share with the class.</a:t>
            </a:r>
            <a:endParaRPr sz="1800">
              <a:latin typeface="Work Sans Light"/>
              <a:ea typeface="Work Sans Light"/>
              <a:cs typeface="Work Sans Light"/>
              <a:sym typeface="Work Sans Light"/>
            </a:endParaRPr>
          </a:p>
        </p:txBody>
      </p:sp>
      <p:sp>
        <p:nvSpPr>
          <p:cNvPr id="195" name="Google Shape;195;p28"/>
          <p:cNvSpPr txBox="1"/>
          <p:nvPr>
            <p:ph idx="4294967295" type="ctrTitle"/>
          </p:nvPr>
        </p:nvSpPr>
        <p:spPr>
          <a:xfrm>
            <a:off x="676250" y="314420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SHARE</a:t>
            </a:r>
            <a:endParaRPr b="1" sz="2400">
              <a:latin typeface="Work Sans"/>
              <a:ea typeface="Work Sans"/>
              <a:cs typeface="Work Sans"/>
              <a:sym typeface="Work Sans"/>
            </a:endParaRPr>
          </a:p>
        </p:txBody>
      </p:sp>
      <p:sp>
        <p:nvSpPr>
          <p:cNvPr id="196" name="Google Shape;196;p28"/>
          <p:cNvSpPr txBox="1"/>
          <p:nvPr>
            <p:ph idx="4294967295" type="ctrTitle"/>
          </p:nvPr>
        </p:nvSpPr>
        <p:spPr>
          <a:xfrm>
            <a:off x="669950" y="915150"/>
            <a:ext cx="60666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Lenape Creation Story</a:t>
            </a:r>
            <a:endParaRPr b="1" sz="3600">
              <a:latin typeface="Work Sans"/>
              <a:ea typeface="Work Sans"/>
              <a:cs typeface="Work Sans"/>
              <a:sym typeface="Work Sans"/>
            </a:endParaRPr>
          </a:p>
        </p:txBody>
      </p:sp>
      <p:pic>
        <p:nvPicPr>
          <p:cNvPr id="197" name="Google Shape;197;p28"/>
          <p:cNvPicPr preferRelativeResize="0"/>
          <p:nvPr/>
        </p:nvPicPr>
        <p:blipFill>
          <a:blip r:embed="rId3">
            <a:alphaModFix/>
          </a:blip>
          <a:stretch>
            <a:fillRect/>
          </a:stretch>
        </p:blipFill>
        <p:spPr>
          <a:xfrm>
            <a:off x="6335575" y="1585650"/>
            <a:ext cx="2527850" cy="3211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nvSpPr>
        <p:spPr>
          <a:xfrm>
            <a:off x="676250" y="2757325"/>
            <a:ext cx="3355800" cy="205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What / where is Turtle Island?</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What / where is Lenapehoking?</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Describe a symbol in the image that the video taught you more about. What is the symbol, and what else did you learn about it?</a:t>
            </a:r>
            <a:endParaRPr>
              <a:solidFill>
                <a:schemeClr val="dk2"/>
              </a:solidFill>
              <a:latin typeface="Work Sans"/>
              <a:ea typeface="Work Sans"/>
              <a:cs typeface="Work Sans"/>
              <a:sym typeface="Work Sans"/>
            </a:endParaRPr>
          </a:p>
        </p:txBody>
      </p:sp>
      <p:graphicFrame>
        <p:nvGraphicFramePr>
          <p:cNvPr id="203" name="Google Shape;203;p29"/>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rPr b="1" lang="en">
                          <a:solidFill>
                            <a:schemeClr val="lt1"/>
                          </a:solidFill>
                        </a:rPr>
                        <a:t>29</a:t>
                      </a:r>
                      <a:endParaRPr b="1">
                        <a:solidFill>
                          <a:schemeClr val="lt1"/>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c>
                  <a:txBody>
                    <a:bodyPr/>
                    <a:lstStyle/>
                    <a:p>
                      <a:pPr indent="0" lvl="0" marL="0" rtl="0" algn="l">
                        <a:spcBef>
                          <a:spcPts val="0"/>
                        </a:spcBef>
                        <a:spcAft>
                          <a:spcPts val="0"/>
                        </a:spcAft>
                        <a:buNone/>
                      </a:pPr>
                      <a:r>
                        <a:rPr b="1" lang="en">
                          <a:solidFill>
                            <a:srgbClr val="FFD966"/>
                          </a:solidFill>
                        </a:rPr>
                        <a:t>39</a:t>
                      </a:r>
                      <a:endParaRPr b="1">
                        <a:solidFill>
                          <a:srgbClr val="FFD966"/>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D966"/>
                          </a:solidFill>
                        </a:rPr>
                        <a:t>45</a:t>
                      </a:r>
                      <a:endParaRPr b="1">
                        <a:solidFill>
                          <a:srgbClr val="FFD966"/>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tcPr>
                </a:tc>
              </a:tr>
            </a:tbl>
          </a:graphicData>
        </a:graphic>
      </p:graphicFrame>
      <p:sp>
        <p:nvSpPr>
          <p:cNvPr id="204" name="Google Shape;204;p29"/>
          <p:cNvSpPr txBox="1"/>
          <p:nvPr>
            <p:ph idx="4294967295" type="ctrTitle"/>
          </p:nvPr>
        </p:nvSpPr>
        <p:spPr>
          <a:xfrm>
            <a:off x="669950" y="915150"/>
            <a:ext cx="7017000" cy="12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“Change for Climate is Here”</a:t>
            </a:r>
            <a:endParaRPr b="1" sz="3600">
              <a:latin typeface="Work Sans"/>
              <a:ea typeface="Work Sans"/>
              <a:cs typeface="Work Sans"/>
              <a:sym typeface="Work Sans"/>
            </a:endParaRPr>
          </a:p>
          <a:p>
            <a:pPr indent="0" lvl="0" marL="0" rtl="0" algn="l">
              <a:spcBef>
                <a:spcPts val="0"/>
              </a:spcBef>
              <a:spcAft>
                <a:spcPts val="0"/>
              </a:spcAft>
              <a:buNone/>
            </a:pPr>
            <a:r>
              <a:rPr lang="en" sz="3600">
                <a:latin typeface="Work Sans Light"/>
                <a:ea typeface="Work Sans Light"/>
                <a:cs typeface="Work Sans Light"/>
                <a:sym typeface="Work Sans Light"/>
              </a:rPr>
              <a:t>video and exit slip</a:t>
            </a:r>
            <a:endParaRPr sz="3600">
              <a:latin typeface="Work Sans Light"/>
              <a:ea typeface="Work Sans Light"/>
              <a:cs typeface="Work Sans Light"/>
              <a:sym typeface="Work Sans Light"/>
            </a:endParaRPr>
          </a:p>
        </p:txBody>
      </p:sp>
      <p:sp>
        <p:nvSpPr>
          <p:cNvPr id="205" name="Google Shape;205;p29"/>
          <p:cNvSpPr txBox="1"/>
          <p:nvPr>
            <p:ph idx="4294967295" type="ctrTitle"/>
          </p:nvPr>
        </p:nvSpPr>
        <p:spPr>
          <a:xfrm>
            <a:off x="669950" y="2317063"/>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Medium"/>
                <a:ea typeface="Work Sans Medium"/>
                <a:cs typeface="Work Sans Medium"/>
                <a:sym typeface="Work Sans Medium"/>
              </a:rPr>
              <a:t>Read the questions on your exit slip:</a:t>
            </a:r>
            <a:endParaRPr sz="1800">
              <a:latin typeface="Work Sans Medium"/>
              <a:ea typeface="Work Sans Medium"/>
              <a:cs typeface="Work Sans Medium"/>
              <a:sym typeface="Work Sans Medium"/>
            </a:endParaRPr>
          </a:p>
        </p:txBody>
      </p:sp>
      <p:sp>
        <p:nvSpPr>
          <p:cNvPr id="206" name="Google Shape;206;p29"/>
          <p:cNvSpPr txBox="1"/>
          <p:nvPr/>
        </p:nvSpPr>
        <p:spPr>
          <a:xfrm>
            <a:off x="4121900" y="2757325"/>
            <a:ext cx="4752000" cy="205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Which had the greatest impact on you: the image, the creation story, or the video? Explain why.</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After watching the video, what new questions do you have?</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Based on everything you learned in class today, come up with a title for the image. Why did you choose this title?</a:t>
            </a:r>
            <a:endParaRPr>
              <a:solidFill>
                <a:schemeClr val="dk2"/>
              </a:solidFill>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30"/>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c>
                  <a:txBody>
                    <a:bodyPr/>
                    <a:lstStyle/>
                    <a:p>
                      <a:pPr indent="0" lvl="0" marL="0" rtl="0" algn="l">
                        <a:spcBef>
                          <a:spcPts val="0"/>
                        </a:spcBef>
                        <a:spcAft>
                          <a:spcPts val="0"/>
                        </a:spcAft>
                        <a:buNone/>
                      </a:pPr>
                      <a:r>
                        <a:rPr b="1" lang="en">
                          <a:solidFill>
                            <a:schemeClr val="lt1"/>
                          </a:solidFill>
                        </a:rPr>
                        <a:t>39</a:t>
                      </a:r>
                      <a:endParaRPr b="1">
                        <a:solidFill>
                          <a:schemeClr val="lt1"/>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c>
                  <a:txBody>
                    <a:bodyPr/>
                    <a:lstStyle/>
                    <a:p>
                      <a:pPr indent="0" lvl="0" marL="0" rtl="0" algn="l">
                        <a:spcBef>
                          <a:spcPts val="0"/>
                        </a:spcBef>
                        <a:spcAft>
                          <a:spcPts val="0"/>
                        </a:spcAft>
                        <a:buNone/>
                      </a:pPr>
                      <a:r>
                        <a:rPr b="1" lang="en">
                          <a:solidFill>
                            <a:srgbClr val="FFD966"/>
                          </a:solidFill>
                        </a:rPr>
                        <a:t>45</a:t>
                      </a:r>
                      <a:endParaRPr b="1">
                        <a:solidFill>
                          <a:srgbClr val="FFD966"/>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tcPr>
                </a:tc>
              </a:tr>
            </a:tbl>
          </a:graphicData>
        </a:graphic>
      </p:graphicFrame>
      <p:sp>
        <p:nvSpPr>
          <p:cNvPr id="212" name="Google Shape;212;p30"/>
          <p:cNvSpPr txBox="1"/>
          <p:nvPr>
            <p:ph idx="4294967295" type="ctrTitle"/>
          </p:nvPr>
        </p:nvSpPr>
        <p:spPr>
          <a:xfrm>
            <a:off x="669950" y="915150"/>
            <a:ext cx="7017000" cy="12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“Change for Climate is Here”</a:t>
            </a:r>
            <a:endParaRPr b="1" sz="3600">
              <a:latin typeface="Work Sans"/>
              <a:ea typeface="Work Sans"/>
              <a:cs typeface="Work Sans"/>
              <a:sym typeface="Work Sans"/>
            </a:endParaRPr>
          </a:p>
          <a:p>
            <a:pPr indent="0" lvl="0" marL="0" rtl="0" algn="l">
              <a:spcBef>
                <a:spcPts val="0"/>
              </a:spcBef>
              <a:spcAft>
                <a:spcPts val="0"/>
              </a:spcAft>
              <a:buNone/>
            </a:pPr>
            <a:r>
              <a:rPr lang="en" sz="3600">
                <a:latin typeface="Work Sans Light"/>
                <a:ea typeface="Work Sans Light"/>
                <a:cs typeface="Work Sans Light"/>
                <a:sym typeface="Work Sans Light"/>
              </a:rPr>
              <a:t>video and exit slip</a:t>
            </a:r>
            <a:endParaRPr sz="3600">
              <a:latin typeface="Work Sans Light"/>
              <a:ea typeface="Work Sans Light"/>
              <a:cs typeface="Work Sans Light"/>
              <a:sym typeface="Work Sans Light"/>
            </a:endParaRPr>
          </a:p>
        </p:txBody>
      </p:sp>
      <p:sp>
        <p:nvSpPr>
          <p:cNvPr id="213" name="Google Shape;213;p30"/>
          <p:cNvSpPr txBox="1"/>
          <p:nvPr>
            <p:ph idx="4294967295" type="ctrTitle"/>
          </p:nvPr>
        </p:nvSpPr>
        <p:spPr>
          <a:xfrm>
            <a:off x="669950" y="2317063"/>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Medium"/>
                <a:ea typeface="Work Sans Medium"/>
                <a:cs typeface="Work Sans Medium"/>
                <a:sym typeface="Work Sans Medium"/>
              </a:rPr>
              <a:t>Watch the video:</a:t>
            </a:r>
            <a:endParaRPr sz="1800">
              <a:latin typeface="Work Sans Medium"/>
              <a:ea typeface="Work Sans Medium"/>
              <a:cs typeface="Work Sans Medium"/>
              <a:sym typeface="Work Sans Medium"/>
            </a:endParaRPr>
          </a:p>
        </p:txBody>
      </p:sp>
      <p:pic>
        <p:nvPicPr>
          <p:cNvPr id="214" name="Google Shape;214;p30" title="Change for Climate is Here (needs soundtrack).mp4">
            <a:hlinkClick r:id="rId3"/>
          </p:cNvPr>
          <p:cNvPicPr preferRelativeResize="0"/>
          <p:nvPr/>
        </p:nvPicPr>
        <p:blipFill>
          <a:blip r:embed="rId4">
            <a:alphaModFix/>
          </a:blip>
          <a:stretch>
            <a:fillRect/>
          </a:stretch>
        </p:blipFill>
        <p:spPr>
          <a:xfrm>
            <a:off x="3280650" y="2317075"/>
            <a:ext cx="4669750" cy="26267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nvSpPr>
        <p:spPr>
          <a:xfrm>
            <a:off x="676250" y="2757325"/>
            <a:ext cx="3355800" cy="205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What / where is Turtle Island?</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What / where is Lenapehoking?</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Describe a symbol in the image that the video taught you more about. What is the symbol, and what else did you learn about it?</a:t>
            </a:r>
            <a:endParaRPr>
              <a:solidFill>
                <a:schemeClr val="dk2"/>
              </a:solidFill>
              <a:latin typeface="Work Sans"/>
              <a:ea typeface="Work Sans"/>
              <a:cs typeface="Work Sans"/>
              <a:sym typeface="Work Sans"/>
            </a:endParaRPr>
          </a:p>
        </p:txBody>
      </p:sp>
      <p:sp>
        <p:nvSpPr>
          <p:cNvPr id="220" name="Google Shape;220;p31"/>
          <p:cNvSpPr txBox="1"/>
          <p:nvPr>
            <p:ph idx="4294967295" type="ctrTitle"/>
          </p:nvPr>
        </p:nvSpPr>
        <p:spPr>
          <a:xfrm>
            <a:off x="669950" y="915150"/>
            <a:ext cx="7017000" cy="12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“Change for Climate is Here”</a:t>
            </a:r>
            <a:endParaRPr b="1" sz="3600">
              <a:latin typeface="Work Sans"/>
              <a:ea typeface="Work Sans"/>
              <a:cs typeface="Work Sans"/>
              <a:sym typeface="Work Sans"/>
            </a:endParaRPr>
          </a:p>
          <a:p>
            <a:pPr indent="0" lvl="0" marL="0" rtl="0" algn="l">
              <a:spcBef>
                <a:spcPts val="0"/>
              </a:spcBef>
              <a:spcAft>
                <a:spcPts val="0"/>
              </a:spcAft>
              <a:buNone/>
            </a:pPr>
            <a:r>
              <a:rPr lang="en" sz="3600">
                <a:latin typeface="Work Sans Light"/>
                <a:ea typeface="Work Sans Light"/>
                <a:cs typeface="Work Sans Light"/>
                <a:sym typeface="Work Sans Light"/>
              </a:rPr>
              <a:t>video and exit slip</a:t>
            </a:r>
            <a:endParaRPr sz="3600">
              <a:latin typeface="Work Sans Light"/>
              <a:ea typeface="Work Sans Light"/>
              <a:cs typeface="Work Sans Light"/>
              <a:sym typeface="Work Sans Light"/>
            </a:endParaRPr>
          </a:p>
        </p:txBody>
      </p:sp>
      <p:sp>
        <p:nvSpPr>
          <p:cNvPr id="221" name="Google Shape;221;p31"/>
          <p:cNvSpPr txBox="1"/>
          <p:nvPr>
            <p:ph idx="4294967295" type="ctrTitle"/>
          </p:nvPr>
        </p:nvSpPr>
        <p:spPr>
          <a:xfrm>
            <a:off x="669950" y="2317063"/>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Medium"/>
                <a:ea typeface="Work Sans Medium"/>
                <a:cs typeface="Work Sans Medium"/>
                <a:sym typeface="Work Sans Medium"/>
              </a:rPr>
              <a:t>Answer</a:t>
            </a:r>
            <a:r>
              <a:rPr lang="en" sz="1800">
                <a:latin typeface="Work Sans Medium"/>
                <a:ea typeface="Work Sans Medium"/>
                <a:cs typeface="Work Sans Medium"/>
                <a:sym typeface="Work Sans Medium"/>
              </a:rPr>
              <a:t> the questions on your exit slip:</a:t>
            </a:r>
            <a:endParaRPr sz="1800">
              <a:latin typeface="Work Sans Medium"/>
              <a:ea typeface="Work Sans Medium"/>
              <a:cs typeface="Work Sans Medium"/>
              <a:sym typeface="Work Sans Medium"/>
            </a:endParaRPr>
          </a:p>
        </p:txBody>
      </p:sp>
      <p:sp>
        <p:nvSpPr>
          <p:cNvPr id="222" name="Google Shape;222;p31"/>
          <p:cNvSpPr txBox="1"/>
          <p:nvPr/>
        </p:nvSpPr>
        <p:spPr>
          <a:xfrm>
            <a:off x="4121900" y="2757325"/>
            <a:ext cx="4752000" cy="205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Which had the greatest impact on you: the image, the creation story, or the video? Explain why.</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After watching the video, what new questions do you have?</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Based on everything you learned in class today, come up with a title for the image. Why did you choose this title?</a:t>
            </a:r>
            <a:endParaRPr>
              <a:solidFill>
                <a:schemeClr val="dk2"/>
              </a:solidFill>
              <a:latin typeface="Work Sans"/>
              <a:ea typeface="Work Sans"/>
              <a:cs typeface="Work Sans"/>
              <a:sym typeface="Work Sans"/>
            </a:endParaRPr>
          </a:p>
        </p:txBody>
      </p:sp>
      <p:graphicFrame>
        <p:nvGraphicFramePr>
          <p:cNvPr id="223" name="Google Shape;223;p31"/>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6B26B"/>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6B26B"/>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6B26B"/>
                      </a:solidFill>
                      <a:prstDash val="solid"/>
                      <a:round/>
                      <a:headEnd len="sm" w="sm" type="none"/>
                      <a:tailEnd len="sm" w="sm" type="none"/>
                    </a:lnT>
                    <a:lnB cap="flat" cmpd="sng" w="9525">
                      <a:solidFill>
                        <a:srgbClr val="F6B26B"/>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c>
                  <a:txBody>
                    <a:bodyPr/>
                    <a:lstStyle/>
                    <a:p>
                      <a:pPr indent="0" lvl="0" marL="0" rtl="0" algn="l">
                        <a:spcBef>
                          <a:spcPts val="0"/>
                        </a:spcBef>
                        <a:spcAft>
                          <a:spcPts val="0"/>
                        </a:spcAft>
                        <a:buNone/>
                      </a:pPr>
                      <a:r>
                        <a:rPr b="1" lang="en">
                          <a:solidFill>
                            <a:schemeClr val="lt1"/>
                          </a:solidFill>
                        </a:rPr>
                        <a:t>45</a:t>
                      </a:r>
                      <a:endParaRPr b="1">
                        <a:solidFill>
                          <a:schemeClr val="lt1"/>
                        </a:solidFill>
                      </a:endParaRPr>
                    </a:p>
                  </a:txBody>
                  <a:tcPr marT="91425" marB="91425" marR="91425" marL="91425">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D966"/>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10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1000"/>
                                        <p:tgtEl>
                                          <p:spTgt spid="2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1000"/>
                                        <p:tgtEl>
                                          <p:spTgt spid="2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578400" y="915225"/>
            <a:ext cx="7987200" cy="594300"/>
          </a:xfrm>
          <a:prstGeom prst="roundRect">
            <a:avLst>
              <a:gd fmla="val 39673" name="adj"/>
            </a:avLst>
          </a:prstGeom>
          <a:noFill/>
          <a:ln cap="flat" cmpd="sng" w="28575">
            <a:solidFill>
              <a:srgbClr val="F88A4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txBox="1"/>
          <p:nvPr>
            <p:ph idx="1" type="body"/>
          </p:nvPr>
        </p:nvSpPr>
        <p:spPr>
          <a:xfrm>
            <a:off x="4504750" y="1765425"/>
            <a:ext cx="4067100" cy="1500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400" u="sng">
                <a:latin typeface="Work Sans"/>
                <a:ea typeface="Work Sans"/>
                <a:cs typeface="Work Sans"/>
                <a:sym typeface="Work Sans"/>
                <a:hlinkClick r:id="rId3"/>
              </a:rPr>
              <a:t>Lenape</a:t>
            </a:r>
            <a:r>
              <a:rPr b="1" lang="en" sz="1400">
                <a:latin typeface="Work Sans"/>
                <a:ea typeface="Work Sans"/>
                <a:cs typeface="Work Sans"/>
                <a:sym typeface="Work Sans"/>
              </a:rPr>
              <a:t>: </a:t>
            </a:r>
            <a:r>
              <a:rPr lang="en" sz="1400">
                <a:latin typeface="Work Sans"/>
                <a:ea typeface="Work Sans"/>
                <a:cs typeface="Work Sans"/>
                <a:sym typeface="Work Sans"/>
              </a:rPr>
              <a:t>The </a:t>
            </a:r>
            <a:r>
              <a:rPr lang="en" sz="1400">
                <a:latin typeface="Work Sans"/>
                <a:ea typeface="Work Sans"/>
                <a:cs typeface="Work Sans"/>
                <a:sym typeface="Work Sans"/>
              </a:rPr>
              <a:t>original inhabitants of Lenapehoking before European colonization, and their descendants. Today, there are many different Lenape communities, including the Ramapough Lenape, the Nanticoke Lenni-Lenape, the Delaware Lenape Nation, and more.</a:t>
            </a:r>
            <a:endParaRPr sz="1400">
              <a:latin typeface="Work Sans"/>
              <a:ea typeface="Work Sans"/>
              <a:cs typeface="Work Sans"/>
              <a:sym typeface="Work Sans"/>
            </a:endParaRPr>
          </a:p>
        </p:txBody>
      </p:sp>
      <p:graphicFrame>
        <p:nvGraphicFramePr>
          <p:cNvPr id="65" name="Google Shape;65;p14"/>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ctr">
                        <a:spcBef>
                          <a:spcPts val="0"/>
                        </a:spcBef>
                        <a:spcAft>
                          <a:spcPts val="0"/>
                        </a:spcAft>
                        <a:buNone/>
                      </a:pPr>
                      <a:r>
                        <a:rPr b="1" lang="en">
                          <a:solidFill>
                            <a:schemeClr val="lt1"/>
                          </a:solidFill>
                        </a:rPr>
                        <a:t>3</a:t>
                      </a:r>
                      <a:endParaRPr b="1">
                        <a:solidFill>
                          <a:schemeClr val="lt1"/>
                        </a:solidFill>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6" name="Google Shape;66;p14"/>
          <p:cNvSpPr txBox="1"/>
          <p:nvPr>
            <p:ph idx="4294967295" type="ctrTitle"/>
          </p:nvPr>
        </p:nvSpPr>
        <p:spPr>
          <a:xfrm>
            <a:off x="669950" y="915150"/>
            <a:ext cx="60666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Key Terms</a:t>
            </a:r>
            <a:endParaRPr b="1" sz="3600">
              <a:latin typeface="Work Sans"/>
              <a:ea typeface="Work Sans"/>
              <a:cs typeface="Work Sans"/>
              <a:sym typeface="Work Sans"/>
            </a:endParaRPr>
          </a:p>
        </p:txBody>
      </p:sp>
      <p:sp>
        <p:nvSpPr>
          <p:cNvPr id="67" name="Google Shape;67;p14"/>
          <p:cNvSpPr txBox="1"/>
          <p:nvPr>
            <p:ph idx="1" type="body"/>
          </p:nvPr>
        </p:nvSpPr>
        <p:spPr>
          <a:xfrm>
            <a:off x="676250" y="2756413"/>
            <a:ext cx="3445500" cy="92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400">
                <a:latin typeface="Work Sans"/>
                <a:ea typeface="Work Sans"/>
                <a:cs typeface="Work Sans"/>
                <a:sym typeface="Work Sans"/>
              </a:rPr>
              <a:t>Interpretation:</a:t>
            </a:r>
            <a:r>
              <a:rPr lang="en" sz="1400">
                <a:latin typeface="Work Sans"/>
                <a:ea typeface="Work Sans"/>
                <a:cs typeface="Work Sans"/>
                <a:sym typeface="Work Sans"/>
              </a:rPr>
              <a:t> One person’s explanation of the overall meaning of a work of art or literature</a:t>
            </a:r>
            <a:endParaRPr sz="1400">
              <a:latin typeface="Work Sans"/>
              <a:ea typeface="Work Sans"/>
              <a:cs typeface="Work Sans"/>
              <a:sym typeface="Work Sans"/>
            </a:endParaRPr>
          </a:p>
        </p:txBody>
      </p:sp>
      <p:sp>
        <p:nvSpPr>
          <p:cNvPr id="68" name="Google Shape;68;p14"/>
          <p:cNvSpPr txBox="1"/>
          <p:nvPr>
            <p:ph idx="1" type="body"/>
          </p:nvPr>
        </p:nvSpPr>
        <p:spPr>
          <a:xfrm>
            <a:off x="676250" y="3747400"/>
            <a:ext cx="3445500" cy="1096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1400">
                <a:latin typeface="Work Sans"/>
                <a:ea typeface="Work Sans"/>
                <a:cs typeface="Work Sans"/>
                <a:sym typeface="Work Sans"/>
              </a:rPr>
              <a:t>Turtle Island: </a:t>
            </a:r>
            <a:r>
              <a:rPr lang="en" sz="1400">
                <a:latin typeface="Work Sans"/>
                <a:ea typeface="Work Sans"/>
                <a:cs typeface="Work Sans"/>
                <a:sym typeface="Work Sans"/>
              </a:rPr>
              <a:t>Native American name for the continent of North America (including Canada, Mexico, the United States, and other countries)</a:t>
            </a:r>
            <a:endParaRPr sz="1400">
              <a:latin typeface="Work Sans"/>
              <a:ea typeface="Work Sans"/>
              <a:cs typeface="Work Sans"/>
              <a:sym typeface="Work Sans"/>
            </a:endParaRPr>
          </a:p>
        </p:txBody>
      </p:sp>
      <p:sp>
        <p:nvSpPr>
          <p:cNvPr id="69" name="Google Shape;69;p14"/>
          <p:cNvSpPr txBox="1"/>
          <p:nvPr>
            <p:ph idx="1" type="body"/>
          </p:nvPr>
        </p:nvSpPr>
        <p:spPr>
          <a:xfrm>
            <a:off x="676250" y="1765425"/>
            <a:ext cx="3445500" cy="92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400">
                <a:latin typeface="Work Sans"/>
                <a:ea typeface="Work Sans"/>
                <a:cs typeface="Work Sans"/>
                <a:sym typeface="Work Sans"/>
              </a:rPr>
              <a:t>Symbol:</a:t>
            </a:r>
            <a:r>
              <a:rPr lang="en" sz="1400">
                <a:latin typeface="Work Sans"/>
                <a:ea typeface="Work Sans"/>
                <a:cs typeface="Work Sans"/>
                <a:sym typeface="Work Sans"/>
              </a:rPr>
              <a:t> A word, image, character, or object that has multiple layers of meaning</a:t>
            </a:r>
            <a:endParaRPr b="1" sz="1400">
              <a:latin typeface="Work Sans"/>
              <a:ea typeface="Work Sans"/>
              <a:cs typeface="Work Sans"/>
              <a:sym typeface="Work Sans"/>
            </a:endParaRPr>
          </a:p>
        </p:txBody>
      </p:sp>
      <p:sp>
        <p:nvSpPr>
          <p:cNvPr id="70" name="Google Shape;70;p14"/>
          <p:cNvSpPr txBox="1"/>
          <p:nvPr>
            <p:ph idx="1" type="body"/>
          </p:nvPr>
        </p:nvSpPr>
        <p:spPr>
          <a:xfrm>
            <a:off x="4504750" y="3747400"/>
            <a:ext cx="3942300" cy="1096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b="1" lang="en" sz="1400" u="sng">
                <a:latin typeface="Work Sans"/>
                <a:ea typeface="Work Sans"/>
                <a:cs typeface="Work Sans"/>
                <a:sym typeface="Work Sans"/>
                <a:hlinkClick r:id="rId4"/>
              </a:rPr>
              <a:t>Lenapehoking</a:t>
            </a:r>
            <a:r>
              <a:rPr b="1" lang="en" sz="1400">
                <a:latin typeface="Work Sans"/>
                <a:ea typeface="Work Sans"/>
                <a:cs typeface="Work Sans"/>
                <a:sym typeface="Work Sans"/>
              </a:rPr>
              <a:t>: </a:t>
            </a:r>
            <a:r>
              <a:rPr lang="en" sz="1400">
                <a:latin typeface="Work Sans"/>
                <a:ea typeface="Work Sans"/>
                <a:cs typeface="Work Sans"/>
                <a:sym typeface="Work Sans"/>
              </a:rPr>
              <a:t>Lenape name for the Delaware River watershed (including parts of Pennsylvania, Delaware, New Jersey, New York, and Maryland)</a:t>
            </a:r>
            <a:endParaRPr sz="1400">
              <a:latin typeface="Work Sans"/>
              <a:ea typeface="Work Sans"/>
              <a:cs typeface="Work Sans"/>
              <a:sym typeface="Work Sans"/>
            </a:endParaRPr>
          </a:p>
        </p:txBody>
      </p:sp>
      <p:pic>
        <p:nvPicPr>
          <p:cNvPr id="71" name="Google Shape;71;p14"/>
          <p:cNvPicPr preferRelativeResize="0"/>
          <p:nvPr/>
        </p:nvPicPr>
        <p:blipFill>
          <a:blip r:embed="rId5">
            <a:alphaModFix/>
          </a:blip>
          <a:stretch>
            <a:fillRect/>
          </a:stretch>
        </p:blipFill>
        <p:spPr>
          <a:xfrm>
            <a:off x="6526475" y="209300"/>
            <a:ext cx="1310094" cy="924300"/>
          </a:xfrm>
          <a:prstGeom prst="rect">
            <a:avLst/>
          </a:prstGeom>
          <a:noFill/>
          <a:ln>
            <a:noFill/>
          </a:ln>
        </p:spPr>
      </p:pic>
      <p:pic>
        <p:nvPicPr>
          <p:cNvPr id="72" name="Google Shape;72;p14"/>
          <p:cNvPicPr preferRelativeResize="0"/>
          <p:nvPr/>
        </p:nvPicPr>
        <p:blipFill>
          <a:blip r:embed="rId6">
            <a:alphaModFix/>
          </a:blip>
          <a:stretch>
            <a:fillRect/>
          </a:stretch>
        </p:blipFill>
        <p:spPr>
          <a:xfrm rot="-832818">
            <a:off x="3820950" y="1074550"/>
            <a:ext cx="1034000" cy="808575"/>
          </a:xfrm>
          <a:prstGeom prst="rect">
            <a:avLst/>
          </a:prstGeom>
          <a:noFill/>
          <a:ln>
            <a:noFill/>
          </a:ln>
        </p:spPr>
      </p:pic>
      <p:sp>
        <p:nvSpPr>
          <p:cNvPr id="73" name="Google Shape;73;p14"/>
          <p:cNvSpPr txBox="1"/>
          <p:nvPr>
            <p:ph idx="1" type="body"/>
          </p:nvPr>
        </p:nvSpPr>
        <p:spPr>
          <a:xfrm>
            <a:off x="676250" y="1765450"/>
            <a:ext cx="3445500" cy="92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400">
                <a:latin typeface="Work Sans"/>
                <a:ea typeface="Work Sans"/>
                <a:cs typeface="Work Sans"/>
                <a:sym typeface="Work Sans"/>
              </a:rPr>
              <a:t>Symbol</a:t>
            </a:r>
            <a:endParaRPr b="1" sz="1400">
              <a:latin typeface="Work Sans"/>
              <a:ea typeface="Work Sans"/>
              <a:cs typeface="Work Sans"/>
              <a:sym typeface="Work Sans"/>
            </a:endParaRPr>
          </a:p>
        </p:txBody>
      </p:sp>
      <p:sp>
        <p:nvSpPr>
          <p:cNvPr id="74" name="Google Shape;74;p14"/>
          <p:cNvSpPr txBox="1"/>
          <p:nvPr>
            <p:ph idx="1" type="body"/>
          </p:nvPr>
        </p:nvSpPr>
        <p:spPr>
          <a:xfrm>
            <a:off x="676250" y="2756400"/>
            <a:ext cx="3445500" cy="92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400">
                <a:latin typeface="Work Sans"/>
                <a:ea typeface="Work Sans"/>
                <a:cs typeface="Work Sans"/>
                <a:sym typeface="Work Sans"/>
              </a:rPr>
              <a:t>Interpretation</a:t>
            </a:r>
            <a:endParaRPr sz="1400">
              <a:latin typeface="Work Sans"/>
              <a:ea typeface="Work Sans"/>
              <a:cs typeface="Work Sans"/>
              <a:sym typeface="Work Sans"/>
            </a:endParaRPr>
          </a:p>
        </p:txBody>
      </p:sp>
      <p:sp>
        <p:nvSpPr>
          <p:cNvPr id="75" name="Google Shape;75;p14"/>
          <p:cNvSpPr txBox="1"/>
          <p:nvPr>
            <p:ph idx="1" type="body"/>
          </p:nvPr>
        </p:nvSpPr>
        <p:spPr>
          <a:xfrm>
            <a:off x="676250" y="3747400"/>
            <a:ext cx="3445500" cy="1096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1400">
                <a:latin typeface="Work Sans"/>
                <a:ea typeface="Work Sans"/>
                <a:cs typeface="Work Sans"/>
                <a:sym typeface="Work Sans"/>
              </a:rPr>
              <a:t>Turtle Island</a:t>
            </a:r>
            <a:endParaRPr sz="1400">
              <a:latin typeface="Work Sans"/>
              <a:ea typeface="Work Sans"/>
              <a:cs typeface="Work Sans"/>
              <a:sym typeface="Work Sans"/>
            </a:endParaRPr>
          </a:p>
        </p:txBody>
      </p:sp>
      <p:sp>
        <p:nvSpPr>
          <p:cNvPr id="76" name="Google Shape;76;p14"/>
          <p:cNvSpPr txBox="1"/>
          <p:nvPr>
            <p:ph idx="1" type="body"/>
          </p:nvPr>
        </p:nvSpPr>
        <p:spPr>
          <a:xfrm>
            <a:off x="4504750" y="1765425"/>
            <a:ext cx="4067100" cy="1500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400" u="sng">
                <a:latin typeface="Work Sans"/>
                <a:ea typeface="Work Sans"/>
                <a:cs typeface="Work Sans"/>
                <a:sym typeface="Work Sans"/>
                <a:hlinkClick r:id="rId7"/>
              </a:rPr>
              <a:t>Lenape</a:t>
            </a:r>
            <a:endParaRPr sz="1400">
              <a:latin typeface="Work Sans"/>
              <a:ea typeface="Work Sans"/>
              <a:cs typeface="Work Sans"/>
              <a:sym typeface="Work Sans"/>
            </a:endParaRPr>
          </a:p>
        </p:txBody>
      </p:sp>
      <p:sp>
        <p:nvSpPr>
          <p:cNvPr id="77" name="Google Shape;77;p14"/>
          <p:cNvSpPr txBox="1"/>
          <p:nvPr>
            <p:ph idx="1" type="body"/>
          </p:nvPr>
        </p:nvSpPr>
        <p:spPr>
          <a:xfrm>
            <a:off x="4504750" y="3747400"/>
            <a:ext cx="3942300" cy="1096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400" u="sng">
                <a:latin typeface="Work Sans"/>
                <a:ea typeface="Work Sans"/>
                <a:cs typeface="Work Sans"/>
                <a:sym typeface="Work Sans"/>
                <a:hlinkClick r:id="rId8"/>
              </a:rPr>
              <a:t>Lenapehoking</a:t>
            </a:r>
            <a:endParaRPr sz="1400">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1000"/>
                                        <p:tgtEl>
                                          <p:spTgt spid="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p:nvPr/>
        </p:nvSpPr>
        <p:spPr>
          <a:xfrm>
            <a:off x="0" y="-9425"/>
            <a:ext cx="9162900" cy="5143500"/>
          </a:xfrm>
          <a:prstGeom prst="rect">
            <a:avLst/>
          </a:prstGeom>
          <a:solidFill>
            <a:srgbClr val="F88A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9" name="Google Shape;229;p32"/>
          <p:cNvPicPr preferRelativeResize="0"/>
          <p:nvPr/>
        </p:nvPicPr>
        <p:blipFill>
          <a:blip r:embed="rId3">
            <a:alphaModFix/>
          </a:blip>
          <a:stretch>
            <a:fillRect/>
          </a:stretch>
        </p:blipFill>
        <p:spPr>
          <a:xfrm>
            <a:off x="4572000" y="0"/>
            <a:ext cx="4259850" cy="4259850"/>
          </a:xfrm>
          <a:prstGeom prst="rect">
            <a:avLst/>
          </a:prstGeom>
          <a:noFill/>
          <a:ln>
            <a:noFill/>
          </a:ln>
        </p:spPr>
      </p:pic>
      <p:sp>
        <p:nvSpPr>
          <p:cNvPr id="230" name="Google Shape;230;p32"/>
          <p:cNvSpPr txBox="1"/>
          <p:nvPr>
            <p:ph type="ctrTitle"/>
          </p:nvPr>
        </p:nvSpPr>
        <p:spPr>
          <a:xfrm>
            <a:off x="676250" y="2402000"/>
            <a:ext cx="6066600" cy="1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Work Sans"/>
                <a:ea typeface="Work Sans"/>
                <a:cs typeface="Work Sans"/>
                <a:sym typeface="Work Sans"/>
              </a:rPr>
              <a:t>End of </a:t>
            </a:r>
            <a:r>
              <a:rPr lang="en" sz="2400">
                <a:latin typeface="Work Sans"/>
                <a:ea typeface="Work Sans"/>
                <a:cs typeface="Work Sans"/>
                <a:sym typeface="Work Sans"/>
              </a:rPr>
              <a:t>Lesson 1:</a:t>
            </a:r>
            <a:br>
              <a:rPr b="1" lang="en" sz="2400">
                <a:latin typeface="Work Sans"/>
                <a:ea typeface="Work Sans"/>
                <a:cs typeface="Work Sans"/>
                <a:sym typeface="Work Sans"/>
              </a:rPr>
            </a:br>
            <a:r>
              <a:rPr b="1" lang="en" sz="3600">
                <a:latin typeface="Work Sans"/>
                <a:ea typeface="Work Sans"/>
                <a:cs typeface="Work Sans"/>
                <a:sym typeface="Work Sans"/>
              </a:rPr>
              <a:t>Thank You!</a:t>
            </a:r>
            <a:endParaRPr b="1" sz="3600">
              <a:latin typeface="Work Sans"/>
              <a:ea typeface="Work Sans"/>
              <a:cs typeface="Work Sans"/>
              <a:sym typeface="Work Sans"/>
            </a:endParaRPr>
          </a:p>
        </p:txBody>
      </p:sp>
      <p:pic>
        <p:nvPicPr>
          <p:cNvPr id="231" name="Google Shape;231;p32"/>
          <p:cNvPicPr preferRelativeResize="0"/>
          <p:nvPr/>
        </p:nvPicPr>
        <p:blipFill>
          <a:blip r:embed="rId4">
            <a:alphaModFix/>
          </a:blip>
          <a:stretch>
            <a:fillRect/>
          </a:stretch>
        </p:blipFill>
        <p:spPr>
          <a:xfrm>
            <a:off x="676300" y="4126775"/>
            <a:ext cx="1160364" cy="858475"/>
          </a:xfrm>
          <a:prstGeom prst="rect">
            <a:avLst/>
          </a:prstGeom>
          <a:noFill/>
          <a:ln>
            <a:noFill/>
          </a:ln>
        </p:spPr>
      </p:pic>
      <p:pic>
        <p:nvPicPr>
          <p:cNvPr id="232" name="Google Shape;232;p32"/>
          <p:cNvPicPr preferRelativeResize="0"/>
          <p:nvPr/>
        </p:nvPicPr>
        <p:blipFill>
          <a:blip r:embed="rId5">
            <a:alphaModFix/>
          </a:blip>
          <a:stretch>
            <a:fillRect/>
          </a:stretch>
        </p:blipFill>
        <p:spPr>
          <a:xfrm>
            <a:off x="1916829" y="4279288"/>
            <a:ext cx="1506272" cy="553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5"/>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259725">
                <a:tc>
                  <a:txBody>
                    <a:bodyPr/>
                    <a:lstStyle/>
                    <a:p>
                      <a:pPr indent="0" lvl="0" marL="0" rtl="0" algn="ctr">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ctr">
                        <a:spcBef>
                          <a:spcPts val="0"/>
                        </a:spcBef>
                        <a:spcAft>
                          <a:spcPts val="0"/>
                        </a:spcAft>
                        <a:buNone/>
                      </a:pPr>
                      <a:r>
                        <a:rPr b="1" lang="en">
                          <a:solidFill>
                            <a:schemeClr val="lt1"/>
                          </a:solidFill>
                        </a:rPr>
                        <a:t>5</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13</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15</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83" name="Google Shape;83;p15"/>
          <p:cNvSpPr txBox="1"/>
          <p:nvPr>
            <p:ph idx="4294967295" type="ctrTitle"/>
          </p:nvPr>
        </p:nvSpPr>
        <p:spPr>
          <a:xfrm>
            <a:off x="669950" y="1017725"/>
            <a:ext cx="60666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Observe the </a:t>
            </a:r>
            <a:r>
              <a:rPr lang="en" sz="1800">
                <a:latin typeface="Work Sans Light"/>
                <a:ea typeface="Work Sans Light"/>
                <a:cs typeface="Work Sans Light"/>
                <a:sym typeface="Work Sans Light"/>
              </a:rPr>
              <a:t>animated</a:t>
            </a:r>
            <a:r>
              <a:rPr lang="en" sz="1800">
                <a:latin typeface="Work Sans Light"/>
                <a:ea typeface="Work Sans Light"/>
                <a:cs typeface="Work Sans Light"/>
                <a:sym typeface="Work Sans Light"/>
              </a:rPr>
              <a:t> image silently</a:t>
            </a:r>
            <a:endParaRPr sz="1800">
              <a:latin typeface="Work Sans Light"/>
              <a:ea typeface="Work Sans Light"/>
              <a:cs typeface="Work Sans Light"/>
              <a:sym typeface="Work Sans Light"/>
            </a:endParaRPr>
          </a:p>
        </p:txBody>
      </p:sp>
      <p:sp>
        <p:nvSpPr>
          <p:cNvPr id="84" name="Google Shape;84;p15"/>
          <p:cNvSpPr txBox="1"/>
          <p:nvPr>
            <p:ph idx="4294967295" type="ctrTitle"/>
          </p:nvPr>
        </p:nvSpPr>
        <p:spPr>
          <a:xfrm>
            <a:off x="669950" y="7627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THINK </a:t>
            </a:r>
            <a:r>
              <a:rPr lang="en" sz="2400">
                <a:solidFill>
                  <a:srgbClr val="9E9E9E"/>
                </a:solidFill>
                <a:latin typeface="Work Sans"/>
                <a:ea typeface="Work Sans"/>
                <a:cs typeface="Work Sans"/>
                <a:sym typeface="Work Sans"/>
              </a:rPr>
              <a:t>- PAIR - SHARE</a:t>
            </a:r>
            <a:endParaRPr sz="2400">
              <a:solidFill>
                <a:srgbClr val="9E9E9E"/>
              </a:solidFill>
              <a:latin typeface="Work Sans"/>
              <a:ea typeface="Work Sans"/>
              <a:cs typeface="Work Sans"/>
              <a:sym typeface="Work Sans"/>
            </a:endParaRPr>
          </a:p>
        </p:txBody>
      </p:sp>
      <p:pic>
        <p:nvPicPr>
          <p:cNvPr id="85" name="Google Shape;85;p15" title="CJI Mural scroll 1a.mp4">
            <a:hlinkClick r:id="rId3"/>
          </p:cNvPr>
          <p:cNvPicPr preferRelativeResize="0"/>
          <p:nvPr/>
        </p:nvPicPr>
        <p:blipFill>
          <a:blip r:embed="rId4">
            <a:alphaModFix/>
          </a:blip>
          <a:stretch>
            <a:fillRect/>
          </a:stretch>
        </p:blipFill>
        <p:spPr>
          <a:xfrm>
            <a:off x="1538700" y="1731025"/>
            <a:ext cx="6066600" cy="34124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aphicFrame>
        <p:nvGraphicFramePr>
          <p:cNvPr id="90" name="Google Shape;90;p16"/>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7</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13</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15</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1" name="Google Shape;91;p16"/>
          <p:cNvSpPr txBox="1"/>
          <p:nvPr>
            <p:ph idx="4294967295" type="ctrTitle"/>
          </p:nvPr>
        </p:nvSpPr>
        <p:spPr>
          <a:xfrm>
            <a:off x="669950" y="10177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Discuss with a partner. “What symbols do you see in this image? What do you think they might represent?”</a:t>
            </a:r>
            <a:endParaRPr sz="1800">
              <a:latin typeface="Work Sans Light"/>
              <a:ea typeface="Work Sans Light"/>
              <a:cs typeface="Work Sans Light"/>
              <a:sym typeface="Work Sans Light"/>
            </a:endParaRPr>
          </a:p>
        </p:txBody>
      </p:sp>
      <p:sp>
        <p:nvSpPr>
          <p:cNvPr id="92" name="Google Shape;92;p16"/>
          <p:cNvSpPr txBox="1"/>
          <p:nvPr>
            <p:ph idx="4294967295" type="ctrTitle"/>
          </p:nvPr>
        </p:nvSpPr>
        <p:spPr>
          <a:xfrm>
            <a:off x="669950" y="7627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9E9E9E"/>
                </a:solidFill>
                <a:latin typeface="Work Sans"/>
                <a:ea typeface="Work Sans"/>
                <a:cs typeface="Work Sans"/>
                <a:sym typeface="Work Sans"/>
              </a:rPr>
              <a:t>THINK</a:t>
            </a:r>
            <a:r>
              <a:rPr b="1" lang="en" sz="2400">
                <a:latin typeface="Work Sans"/>
                <a:ea typeface="Work Sans"/>
                <a:cs typeface="Work Sans"/>
                <a:sym typeface="Work Sans"/>
              </a:rPr>
              <a:t> </a:t>
            </a:r>
            <a:r>
              <a:rPr lang="en" sz="2400">
                <a:solidFill>
                  <a:srgbClr val="9E9E9E"/>
                </a:solidFill>
                <a:latin typeface="Work Sans"/>
                <a:ea typeface="Work Sans"/>
                <a:cs typeface="Work Sans"/>
                <a:sym typeface="Work Sans"/>
              </a:rPr>
              <a:t>- </a:t>
            </a:r>
            <a:r>
              <a:rPr b="1" lang="en" sz="2400">
                <a:latin typeface="Work Sans"/>
                <a:ea typeface="Work Sans"/>
                <a:cs typeface="Work Sans"/>
                <a:sym typeface="Work Sans"/>
              </a:rPr>
              <a:t>PAIR</a:t>
            </a:r>
            <a:r>
              <a:rPr lang="en" sz="2400">
                <a:solidFill>
                  <a:srgbClr val="9E9E9E"/>
                </a:solidFill>
                <a:latin typeface="Work Sans"/>
                <a:ea typeface="Work Sans"/>
                <a:cs typeface="Work Sans"/>
                <a:sym typeface="Work Sans"/>
              </a:rPr>
              <a:t> - SHARE</a:t>
            </a:r>
            <a:endParaRPr b="1" sz="2400">
              <a:latin typeface="Work Sans"/>
              <a:ea typeface="Work Sans"/>
              <a:cs typeface="Work Sans"/>
              <a:sym typeface="Work Sans"/>
            </a:endParaRPr>
          </a:p>
        </p:txBody>
      </p:sp>
      <p:pic>
        <p:nvPicPr>
          <p:cNvPr id="93" name="Google Shape;93;p16" title="CJI Mural scroll 1b.mp4">
            <a:hlinkClick r:id="rId3"/>
          </p:cNvPr>
          <p:cNvPicPr preferRelativeResize="0"/>
          <p:nvPr/>
        </p:nvPicPr>
        <p:blipFill>
          <a:blip r:embed="rId4">
            <a:alphaModFix/>
          </a:blip>
          <a:stretch>
            <a:fillRect/>
          </a:stretch>
        </p:blipFill>
        <p:spPr>
          <a:xfrm>
            <a:off x="1558525" y="1753325"/>
            <a:ext cx="6026952" cy="3390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p:nvPr/>
        </p:nvSpPr>
        <p:spPr>
          <a:xfrm>
            <a:off x="746150" y="1689925"/>
            <a:ext cx="7413900" cy="2669400"/>
          </a:xfrm>
          <a:prstGeom prst="wedgeRectCallout">
            <a:avLst>
              <a:gd fmla="val -33370" name="adj1"/>
              <a:gd fmla="val 64845" name="adj2"/>
            </a:avLst>
          </a:prstGeom>
          <a:noFill/>
          <a:ln cap="flat" cmpd="sng" w="38100">
            <a:solidFill>
              <a:srgbClr val="F88A4E"/>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800">
                <a:latin typeface="Work Sans"/>
                <a:ea typeface="Work Sans"/>
                <a:cs typeface="Work Sans"/>
                <a:sym typeface="Work Sans"/>
              </a:rPr>
              <a:t>“One symbol we saw was </a:t>
            </a:r>
            <a:r>
              <a:rPr lang="en" sz="1800">
                <a:solidFill>
                  <a:srgbClr val="999999"/>
                </a:solidFill>
                <a:latin typeface="Work Sans Light"/>
                <a:ea typeface="Work Sans Light"/>
                <a:cs typeface="Work Sans Light"/>
                <a:sym typeface="Work Sans Light"/>
              </a:rPr>
              <a:t>___________</a:t>
            </a:r>
            <a:r>
              <a:rPr lang="en" sz="1800">
                <a:solidFill>
                  <a:srgbClr val="999999"/>
                </a:solidFill>
                <a:latin typeface="Work Sans Light"/>
                <a:ea typeface="Work Sans Light"/>
                <a:cs typeface="Work Sans Light"/>
                <a:sym typeface="Work Sans Light"/>
              </a:rPr>
              <a:t>____________</a:t>
            </a:r>
            <a:r>
              <a:rPr lang="en" sz="1800">
                <a:solidFill>
                  <a:srgbClr val="999999"/>
                </a:solidFill>
                <a:latin typeface="Work Sans Light"/>
                <a:ea typeface="Work Sans Light"/>
                <a:cs typeface="Work Sans Light"/>
                <a:sym typeface="Work Sans Light"/>
              </a:rPr>
              <a:t>___</a:t>
            </a:r>
            <a:r>
              <a:rPr lang="en" sz="1800">
                <a:latin typeface="Work Sans"/>
                <a:ea typeface="Work Sans"/>
                <a:cs typeface="Work Sans"/>
                <a:sym typeface="Work Sans"/>
              </a:rPr>
              <a:t>.</a:t>
            </a:r>
            <a:endParaRPr sz="1800">
              <a:latin typeface="Work Sans"/>
              <a:ea typeface="Work Sans"/>
              <a:cs typeface="Work Sans"/>
              <a:sym typeface="Work Sans"/>
            </a:endParaRPr>
          </a:p>
          <a:p>
            <a:pPr indent="0" lvl="0" marL="457200" rtl="0" algn="l">
              <a:spcBef>
                <a:spcPts val="0"/>
              </a:spcBef>
              <a:spcAft>
                <a:spcPts val="0"/>
              </a:spcAft>
              <a:buNone/>
            </a:pPr>
            <a:r>
              <a:rPr lang="en" sz="1800">
                <a:latin typeface="Work Sans"/>
                <a:ea typeface="Work Sans"/>
                <a:cs typeface="Work Sans"/>
                <a:sym typeface="Work Sans"/>
              </a:rPr>
              <a:t>We think this might represent</a:t>
            </a:r>
            <a:r>
              <a:rPr lang="en" sz="1800">
                <a:solidFill>
                  <a:srgbClr val="999999"/>
                </a:solidFill>
                <a:latin typeface="Work Sans"/>
                <a:ea typeface="Work Sans"/>
                <a:cs typeface="Work Sans"/>
                <a:sym typeface="Work Sans"/>
              </a:rPr>
              <a:t> </a:t>
            </a:r>
            <a:r>
              <a:rPr lang="en" sz="1800">
                <a:solidFill>
                  <a:srgbClr val="999999"/>
                </a:solidFill>
                <a:latin typeface="Work Sans Light"/>
                <a:ea typeface="Work Sans Light"/>
                <a:cs typeface="Work Sans Light"/>
                <a:sym typeface="Work Sans Light"/>
              </a:rPr>
              <a:t>________</a:t>
            </a:r>
            <a:r>
              <a:rPr lang="en" sz="1800">
                <a:solidFill>
                  <a:srgbClr val="999999"/>
                </a:solidFill>
                <a:latin typeface="Work Sans Light"/>
                <a:ea typeface="Work Sans Light"/>
                <a:cs typeface="Work Sans Light"/>
                <a:sym typeface="Work Sans Light"/>
              </a:rPr>
              <a:t>____________</a:t>
            </a:r>
            <a:r>
              <a:rPr lang="en" sz="1800">
                <a:solidFill>
                  <a:srgbClr val="999999"/>
                </a:solidFill>
                <a:latin typeface="Work Sans Light"/>
                <a:ea typeface="Work Sans Light"/>
                <a:cs typeface="Work Sans Light"/>
                <a:sym typeface="Work Sans Light"/>
              </a:rPr>
              <a:t>__</a:t>
            </a:r>
            <a:endParaRPr sz="1800">
              <a:solidFill>
                <a:srgbClr val="999999"/>
              </a:solidFill>
              <a:latin typeface="Work Sans Light"/>
              <a:ea typeface="Work Sans Light"/>
              <a:cs typeface="Work Sans Light"/>
              <a:sym typeface="Work Sans Light"/>
            </a:endParaRPr>
          </a:p>
          <a:p>
            <a:pPr indent="0" lvl="0" marL="457200" rtl="0" algn="l">
              <a:spcBef>
                <a:spcPts val="0"/>
              </a:spcBef>
              <a:spcAft>
                <a:spcPts val="0"/>
              </a:spcAft>
              <a:buNone/>
            </a:pPr>
            <a:r>
              <a:rPr lang="en" sz="1800">
                <a:latin typeface="Work Sans"/>
                <a:ea typeface="Work Sans"/>
                <a:cs typeface="Work Sans"/>
                <a:sym typeface="Work Sans"/>
              </a:rPr>
              <a:t>because </a:t>
            </a:r>
            <a:r>
              <a:rPr lang="en" sz="1800">
                <a:solidFill>
                  <a:srgbClr val="999999"/>
                </a:solidFill>
                <a:latin typeface="Work Sans Light"/>
                <a:ea typeface="Work Sans Light"/>
                <a:cs typeface="Work Sans Light"/>
                <a:sym typeface="Work Sans Light"/>
              </a:rPr>
              <a:t>_______________________</a:t>
            </a:r>
            <a:r>
              <a:rPr lang="en" sz="1800">
                <a:solidFill>
                  <a:srgbClr val="999999"/>
                </a:solidFill>
                <a:latin typeface="Work Sans Light"/>
                <a:ea typeface="Work Sans Light"/>
                <a:cs typeface="Work Sans Light"/>
                <a:sym typeface="Work Sans Light"/>
              </a:rPr>
              <a:t>____________________</a:t>
            </a:r>
            <a:r>
              <a:rPr lang="en" sz="1800">
                <a:latin typeface="Work Sans"/>
                <a:ea typeface="Work Sans"/>
                <a:cs typeface="Work Sans"/>
                <a:sym typeface="Work Sans"/>
              </a:rPr>
              <a:t>.”</a:t>
            </a:r>
            <a:br>
              <a:rPr lang="en" sz="1800">
                <a:latin typeface="Work Sans"/>
                <a:ea typeface="Work Sans"/>
                <a:cs typeface="Work Sans"/>
                <a:sym typeface="Work Sans"/>
              </a:rPr>
            </a:br>
            <a:br>
              <a:rPr lang="en" sz="1800">
                <a:latin typeface="Work Sans"/>
                <a:ea typeface="Work Sans"/>
                <a:cs typeface="Work Sans"/>
                <a:sym typeface="Work Sans"/>
              </a:rPr>
            </a:br>
            <a:r>
              <a:rPr lang="en" sz="1800">
                <a:solidFill>
                  <a:schemeClr val="dk1"/>
                </a:solidFill>
                <a:latin typeface="Work Sans"/>
                <a:ea typeface="Work Sans"/>
                <a:cs typeface="Work Sans"/>
                <a:sym typeface="Work Sans"/>
              </a:rPr>
              <a:t>“Another symbol we saw was </a:t>
            </a:r>
            <a:r>
              <a:rPr lang="en" sz="1800">
                <a:solidFill>
                  <a:srgbClr val="999999"/>
                </a:solidFill>
                <a:latin typeface="Work Sans Light"/>
                <a:ea typeface="Work Sans Light"/>
                <a:cs typeface="Work Sans Light"/>
                <a:sym typeface="Work Sans Light"/>
              </a:rPr>
              <a:t>_______________________</a:t>
            </a:r>
            <a:r>
              <a:rPr lang="en" sz="1800">
                <a:solidFill>
                  <a:schemeClr val="dk1"/>
                </a:solidFill>
                <a:latin typeface="Work Sans"/>
                <a:ea typeface="Work Sans"/>
                <a:cs typeface="Work Sans"/>
                <a:sym typeface="Work Sans"/>
              </a:rPr>
              <a:t>.</a:t>
            </a:r>
            <a:endParaRPr sz="1800">
              <a:solidFill>
                <a:schemeClr val="dk1"/>
              </a:solidFill>
              <a:latin typeface="Work Sans"/>
              <a:ea typeface="Work Sans"/>
              <a:cs typeface="Work Sans"/>
              <a:sym typeface="Work Sans"/>
            </a:endParaRPr>
          </a:p>
          <a:p>
            <a:pPr indent="0" lvl="0" marL="457200" rtl="0" algn="l">
              <a:spcBef>
                <a:spcPts val="0"/>
              </a:spcBef>
              <a:spcAft>
                <a:spcPts val="0"/>
              </a:spcAft>
              <a:buNone/>
            </a:pPr>
            <a:r>
              <a:rPr lang="en" sz="1800">
                <a:solidFill>
                  <a:schemeClr val="dk1"/>
                </a:solidFill>
                <a:latin typeface="Work Sans"/>
                <a:ea typeface="Work Sans"/>
                <a:cs typeface="Work Sans"/>
                <a:sym typeface="Work Sans"/>
              </a:rPr>
              <a:t>We think this might represent</a:t>
            </a:r>
            <a:r>
              <a:rPr lang="en" sz="1800">
                <a:solidFill>
                  <a:srgbClr val="999999"/>
                </a:solidFill>
                <a:latin typeface="Work Sans"/>
                <a:ea typeface="Work Sans"/>
                <a:cs typeface="Work Sans"/>
                <a:sym typeface="Work Sans"/>
              </a:rPr>
              <a:t> </a:t>
            </a:r>
            <a:r>
              <a:rPr lang="en" sz="1800">
                <a:solidFill>
                  <a:srgbClr val="999999"/>
                </a:solidFill>
                <a:latin typeface="Work Sans Light"/>
                <a:ea typeface="Work Sans Light"/>
                <a:cs typeface="Work Sans Light"/>
                <a:sym typeface="Work Sans Light"/>
              </a:rPr>
              <a:t>_______________________</a:t>
            </a:r>
            <a:endParaRPr sz="1800">
              <a:solidFill>
                <a:srgbClr val="999999"/>
              </a:solidFill>
              <a:latin typeface="Work Sans Light"/>
              <a:ea typeface="Work Sans Light"/>
              <a:cs typeface="Work Sans Light"/>
              <a:sym typeface="Work Sans Light"/>
            </a:endParaRPr>
          </a:p>
          <a:p>
            <a:pPr indent="0" lvl="0" marL="457200" rtl="0" algn="l">
              <a:spcBef>
                <a:spcPts val="0"/>
              </a:spcBef>
              <a:spcAft>
                <a:spcPts val="0"/>
              </a:spcAft>
              <a:buNone/>
            </a:pPr>
            <a:r>
              <a:rPr lang="en" sz="1800">
                <a:solidFill>
                  <a:schemeClr val="dk1"/>
                </a:solidFill>
                <a:latin typeface="Work Sans"/>
                <a:ea typeface="Work Sans"/>
                <a:cs typeface="Work Sans"/>
                <a:sym typeface="Work Sans"/>
              </a:rPr>
              <a:t>because </a:t>
            </a:r>
            <a:r>
              <a:rPr lang="en" sz="1800">
                <a:solidFill>
                  <a:srgbClr val="999999"/>
                </a:solidFill>
                <a:latin typeface="Work Sans Light"/>
                <a:ea typeface="Work Sans Light"/>
                <a:cs typeface="Work Sans Light"/>
                <a:sym typeface="Work Sans Light"/>
              </a:rPr>
              <a:t>___________________________________________</a:t>
            </a:r>
            <a:r>
              <a:rPr lang="en" sz="1800">
                <a:solidFill>
                  <a:schemeClr val="dk1"/>
                </a:solidFill>
                <a:latin typeface="Work Sans"/>
                <a:ea typeface="Work Sans"/>
                <a:cs typeface="Work Sans"/>
                <a:sym typeface="Work Sans"/>
              </a:rPr>
              <a:t>.”</a:t>
            </a:r>
            <a:endParaRPr sz="1800">
              <a:latin typeface="Work Sans"/>
              <a:ea typeface="Work Sans"/>
              <a:cs typeface="Work Sans"/>
              <a:sym typeface="Work Sans"/>
            </a:endParaRPr>
          </a:p>
        </p:txBody>
      </p:sp>
      <p:graphicFrame>
        <p:nvGraphicFramePr>
          <p:cNvPr id="99" name="Google Shape;99;p17"/>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9</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11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13</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15</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00" name="Google Shape;100;p17"/>
          <p:cNvSpPr txBox="1"/>
          <p:nvPr>
            <p:ph idx="4294967295" type="ctrTitle"/>
          </p:nvPr>
        </p:nvSpPr>
        <p:spPr>
          <a:xfrm>
            <a:off x="669950" y="10177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One person from each pair reports back to the class.</a:t>
            </a:r>
            <a:endParaRPr sz="1800">
              <a:latin typeface="Work Sans Light"/>
              <a:ea typeface="Work Sans Light"/>
              <a:cs typeface="Work Sans Light"/>
              <a:sym typeface="Work Sans Light"/>
            </a:endParaRPr>
          </a:p>
        </p:txBody>
      </p:sp>
      <p:sp>
        <p:nvSpPr>
          <p:cNvPr id="101" name="Google Shape;101;p17"/>
          <p:cNvSpPr txBox="1"/>
          <p:nvPr>
            <p:ph idx="4294967295" type="ctrTitle"/>
          </p:nvPr>
        </p:nvSpPr>
        <p:spPr>
          <a:xfrm>
            <a:off x="669950" y="7627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9E9E9E"/>
                </a:solidFill>
                <a:latin typeface="Work Sans"/>
                <a:ea typeface="Work Sans"/>
                <a:cs typeface="Work Sans"/>
                <a:sym typeface="Work Sans"/>
              </a:rPr>
              <a:t>THINK</a:t>
            </a:r>
            <a:r>
              <a:rPr b="1" lang="en" sz="2400">
                <a:latin typeface="Work Sans"/>
                <a:ea typeface="Work Sans"/>
                <a:cs typeface="Work Sans"/>
                <a:sym typeface="Work Sans"/>
              </a:rPr>
              <a:t> </a:t>
            </a:r>
            <a:r>
              <a:rPr lang="en" sz="2400">
                <a:solidFill>
                  <a:srgbClr val="9E9E9E"/>
                </a:solidFill>
                <a:latin typeface="Work Sans"/>
                <a:ea typeface="Work Sans"/>
                <a:cs typeface="Work Sans"/>
                <a:sym typeface="Work Sans"/>
              </a:rPr>
              <a:t>- PAIR - </a:t>
            </a:r>
            <a:r>
              <a:rPr b="1" lang="en" sz="2400">
                <a:latin typeface="Work Sans"/>
                <a:ea typeface="Work Sans"/>
                <a:cs typeface="Work Sans"/>
                <a:sym typeface="Work Sans"/>
              </a:rPr>
              <a:t>SHARE</a:t>
            </a:r>
            <a:endParaRPr b="1" sz="2400">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18"/>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11</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13</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15</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07" name="Google Shape;107;p18"/>
          <p:cNvSpPr txBox="1"/>
          <p:nvPr>
            <p:ph idx="4294967295" type="ctrTitle"/>
          </p:nvPr>
        </p:nvSpPr>
        <p:spPr>
          <a:xfrm>
            <a:off x="669950" y="10177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Discuss with a partner. “How do you feel when you see these </a:t>
            </a:r>
            <a:r>
              <a:rPr b="1" lang="en" sz="1800">
                <a:latin typeface="Work Sans"/>
                <a:ea typeface="Work Sans"/>
                <a:cs typeface="Work Sans"/>
                <a:sym typeface="Work Sans"/>
              </a:rPr>
              <a:t>symbols</a:t>
            </a:r>
            <a:r>
              <a:rPr lang="en" sz="1800">
                <a:latin typeface="Work Sans Light"/>
                <a:ea typeface="Work Sans Light"/>
                <a:cs typeface="Work Sans Light"/>
                <a:sym typeface="Work Sans Light"/>
              </a:rPr>
              <a:t>, and why?”</a:t>
            </a:r>
            <a:endParaRPr sz="1800">
              <a:latin typeface="Work Sans Light"/>
              <a:ea typeface="Work Sans Light"/>
              <a:cs typeface="Work Sans Light"/>
              <a:sym typeface="Work Sans Light"/>
            </a:endParaRPr>
          </a:p>
        </p:txBody>
      </p:sp>
      <p:sp>
        <p:nvSpPr>
          <p:cNvPr id="108" name="Google Shape;108;p18"/>
          <p:cNvSpPr txBox="1"/>
          <p:nvPr>
            <p:ph idx="4294967295" type="ctrTitle"/>
          </p:nvPr>
        </p:nvSpPr>
        <p:spPr>
          <a:xfrm>
            <a:off x="669950" y="7627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Work Sans"/>
                <a:ea typeface="Work Sans"/>
                <a:cs typeface="Work Sans"/>
                <a:sym typeface="Work Sans"/>
              </a:rPr>
              <a:t>PAIR</a:t>
            </a:r>
            <a:r>
              <a:rPr lang="en" sz="2400">
                <a:solidFill>
                  <a:srgbClr val="9E9E9E"/>
                </a:solidFill>
                <a:latin typeface="Work Sans"/>
                <a:ea typeface="Work Sans"/>
                <a:cs typeface="Work Sans"/>
                <a:sym typeface="Work Sans"/>
              </a:rPr>
              <a:t> - SHARE</a:t>
            </a:r>
            <a:endParaRPr sz="2400">
              <a:solidFill>
                <a:srgbClr val="9E9E9E"/>
              </a:solidFill>
              <a:latin typeface="Work Sans"/>
              <a:ea typeface="Work Sans"/>
              <a:cs typeface="Work Sans"/>
              <a:sym typeface="Work Sans"/>
            </a:endParaRPr>
          </a:p>
        </p:txBody>
      </p:sp>
      <p:pic>
        <p:nvPicPr>
          <p:cNvPr id="109" name="Google Shape;109;p18" title="Mural Scroll.mp4">
            <a:hlinkClick r:id="rId3"/>
          </p:cNvPr>
          <p:cNvPicPr preferRelativeResize="0"/>
          <p:nvPr/>
        </p:nvPicPr>
        <p:blipFill>
          <a:blip r:embed="rId4">
            <a:alphaModFix/>
          </a:blip>
          <a:stretch>
            <a:fillRect/>
          </a:stretch>
        </p:blipFill>
        <p:spPr>
          <a:xfrm>
            <a:off x="728050" y="1871226"/>
            <a:ext cx="7574725" cy="3272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19"/>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13</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15</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15" name="Google Shape;115;p19"/>
          <p:cNvSpPr txBox="1"/>
          <p:nvPr>
            <p:ph idx="4294967295" type="ctrTitle"/>
          </p:nvPr>
        </p:nvSpPr>
        <p:spPr>
          <a:xfrm>
            <a:off x="669950" y="10177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One person from each pair reports back to the class.</a:t>
            </a:r>
            <a:endParaRPr sz="1800">
              <a:latin typeface="Work Sans Light"/>
              <a:ea typeface="Work Sans Light"/>
              <a:cs typeface="Work Sans Light"/>
              <a:sym typeface="Work Sans Light"/>
            </a:endParaRPr>
          </a:p>
        </p:txBody>
      </p:sp>
      <p:sp>
        <p:nvSpPr>
          <p:cNvPr id="116" name="Google Shape;116;p19"/>
          <p:cNvSpPr txBox="1"/>
          <p:nvPr>
            <p:ph idx="4294967295" type="ctrTitle"/>
          </p:nvPr>
        </p:nvSpPr>
        <p:spPr>
          <a:xfrm>
            <a:off x="669950" y="7627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9E9E9E"/>
                </a:solidFill>
                <a:latin typeface="Work Sans"/>
                <a:ea typeface="Work Sans"/>
                <a:cs typeface="Work Sans"/>
                <a:sym typeface="Work Sans"/>
              </a:rPr>
              <a:t>PAIR - </a:t>
            </a:r>
            <a:r>
              <a:rPr b="1" lang="en" sz="2400">
                <a:latin typeface="Work Sans"/>
                <a:ea typeface="Work Sans"/>
                <a:cs typeface="Work Sans"/>
                <a:sym typeface="Work Sans"/>
              </a:rPr>
              <a:t>SHARE</a:t>
            </a:r>
            <a:endParaRPr b="1" sz="2400">
              <a:latin typeface="Work Sans"/>
              <a:ea typeface="Work Sans"/>
              <a:cs typeface="Work Sans"/>
              <a:sym typeface="Work Sans"/>
            </a:endParaRPr>
          </a:p>
        </p:txBody>
      </p:sp>
      <p:sp>
        <p:nvSpPr>
          <p:cNvPr id="117" name="Google Shape;117;p19"/>
          <p:cNvSpPr/>
          <p:nvPr/>
        </p:nvSpPr>
        <p:spPr>
          <a:xfrm>
            <a:off x="822350" y="1689925"/>
            <a:ext cx="7413900" cy="2669400"/>
          </a:xfrm>
          <a:prstGeom prst="wedgeRectCallout">
            <a:avLst>
              <a:gd fmla="val -33370" name="adj1"/>
              <a:gd fmla="val 64845" name="adj2"/>
            </a:avLst>
          </a:prstGeom>
          <a:noFill/>
          <a:ln cap="flat" cmpd="sng" w="38100">
            <a:solidFill>
              <a:srgbClr val="F88A4E"/>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sz="1800">
                <a:solidFill>
                  <a:schemeClr val="dk1"/>
                </a:solidFill>
                <a:latin typeface="Work Sans"/>
                <a:ea typeface="Work Sans"/>
                <a:cs typeface="Work Sans"/>
                <a:sym typeface="Work Sans"/>
              </a:rPr>
              <a:t>“When we see the </a:t>
            </a:r>
            <a:r>
              <a:rPr lang="en" sz="1800">
                <a:solidFill>
                  <a:srgbClr val="999999"/>
                </a:solidFill>
                <a:latin typeface="Work Sans Light"/>
                <a:ea typeface="Work Sans Light"/>
                <a:cs typeface="Work Sans Light"/>
                <a:sym typeface="Work Sans Light"/>
              </a:rPr>
              <a:t>__________________________________</a:t>
            </a:r>
            <a:r>
              <a:rPr lang="en" sz="1800">
                <a:solidFill>
                  <a:schemeClr val="dk1"/>
                </a:solidFill>
                <a:latin typeface="Work Sans"/>
                <a:ea typeface="Work Sans"/>
                <a:cs typeface="Work Sans"/>
                <a:sym typeface="Work Sans"/>
              </a:rPr>
              <a:t>,</a:t>
            </a:r>
            <a:endParaRPr sz="1800">
              <a:solidFill>
                <a:schemeClr val="dk1"/>
              </a:solidFill>
              <a:latin typeface="Work Sans"/>
              <a:ea typeface="Work Sans"/>
              <a:cs typeface="Work Sans"/>
              <a:sym typeface="Work Sans"/>
            </a:endParaRPr>
          </a:p>
          <a:p>
            <a:pPr indent="0" lvl="0" marL="457200" rtl="0" algn="l">
              <a:spcBef>
                <a:spcPts val="0"/>
              </a:spcBef>
              <a:spcAft>
                <a:spcPts val="0"/>
              </a:spcAft>
              <a:buClr>
                <a:schemeClr val="dk1"/>
              </a:buClr>
              <a:buSzPts val="1100"/>
              <a:buFont typeface="Arial"/>
              <a:buNone/>
            </a:pPr>
            <a:r>
              <a:rPr lang="en" sz="1800">
                <a:solidFill>
                  <a:schemeClr val="dk1"/>
                </a:solidFill>
                <a:latin typeface="Work Sans"/>
                <a:ea typeface="Work Sans"/>
                <a:cs typeface="Work Sans"/>
                <a:sym typeface="Work Sans"/>
              </a:rPr>
              <a:t>we feel </a:t>
            </a:r>
            <a:r>
              <a:rPr lang="en" sz="1800">
                <a:solidFill>
                  <a:srgbClr val="999999"/>
                </a:solidFill>
                <a:latin typeface="Work Sans Light"/>
                <a:ea typeface="Work Sans Light"/>
                <a:cs typeface="Work Sans Light"/>
                <a:sym typeface="Work Sans Light"/>
              </a:rPr>
              <a:t>_____________________________________________</a:t>
            </a:r>
            <a:endParaRPr sz="1800">
              <a:solidFill>
                <a:srgbClr val="999999"/>
              </a:solidFill>
              <a:latin typeface="Work Sans Light"/>
              <a:ea typeface="Work Sans Light"/>
              <a:cs typeface="Work Sans Light"/>
              <a:sym typeface="Work Sans Light"/>
            </a:endParaRPr>
          </a:p>
          <a:p>
            <a:pPr indent="0" lvl="0" marL="457200" rtl="0" algn="l">
              <a:spcBef>
                <a:spcPts val="0"/>
              </a:spcBef>
              <a:spcAft>
                <a:spcPts val="0"/>
              </a:spcAft>
              <a:buNone/>
            </a:pPr>
            <a:r>
              <a:rPr lang="en" sz="1800">
                <a:solidFill>
                  <a:schemeClr val="dk1"/>
                </a:solidFill>
                <a:latin typeface="Work Sans"/>
                <a:ea typeface="Work Sans"/>
                <a:cs typeface="Work Sans"/>
                <a:sym typeface="Work Sans"/>
              </a:rPr>
              <a:t>because </a:t>
            </a:r>
            <a:r>
              <a:rPr lang="en" sz="1800">
                <a:solidFill>
                  <a:srgbClr val="999999"/>
                </a:solidFill>
                <a:latin typeface="Work Sans Light"/>
                <a:ea typeface="Work Sans Light"/>
                <a:cs typeface="Work Sans Light"/>
                <a:sym typeface="Work Sans Light"/>
              </a:rPr>
              <a:t>____________________________________________</a:t>
            </a:r>
            <a:r>
              <a:rPr lang="en" sz="1800">
                <a:solidFill>
                  <a:schemeClr val="dk1"/>
                </a:solidFill>
                <a:latin typeface="Work Sans"/>
                <a:ea typeface="Work Sans"/>
                <a:cs typeface="Work Sans"/>
                <a:sym typeface="Work Sans"/>
              </a:rPr>
              <a:t>.”</a:t>
            </a:r>
            <a:endParaRPr sz="1800">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20"/>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15</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17</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23" name="Google Shape;123;p20"/>
          <p:cNvSpPr txBox="1"/>
          <p:nvPr>
            <p:ph idx="4294967295" type="ctrTitle"/>
          </p:nvPr>
        </p:nvSpPr>
        <p:spPr>
          <a:xfrm>
            <a:off x="669950" y="11701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Discuss with a partner. “What questions do you have about this image?”</a:t>
            </a:r>
            <a:endParaRPr sz="1800">
              <a:latin typeface="Work Sans Light"/>
              <a:ea typeface="Work Sans Light"/>
              <a:cs typeface="Work Sans Light"/>
              <a:sym typeface="Work Sans Light"/>
            </a:endParaRPr>
          </a:p>
        </p:txBody>
      </p:sp>
      <p:sp>
        <p:nvSpPr>
          <p:cNvPr id="124" name="Google Shape;124;p20"/>
          <p:cNvSpPr txBox="1"/>
          <p:nvPr>
            <p:ph idx="4294967295" type="ctrTitle"/>
          </p:nvPr>
        </p:nvSpPr>
        <p:spPr>
          <a:xfrm>
            <a:off x="669950" y="9151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PAIR</a:t>
            </a:r>
            <a:endParaRPr b="1" sz="2400">
              <a:latin typeface="Work Sans"/>
              <a:ea typeface="Work Sans"/>
              <a:cs typeface="Work Sans"/>
              <a:sym typeface="Work Sans"/>
            </a:endParaRPr>
          </a:p>
        </p:txBody>
      </p:sp>
      <p:pic>
        <p:nvPicPr>
          <p:cNvPr id="125" name="Google Shape;125;p20" title="Mural Scroll.mp4">
            <a:hlinkClick r:id="rId3"/>
          </p:cNvPr>
          <p:cNvPicPr preferRelativeResize="0"/>
          <p:nvPr/>
        </p:nvPicPr>
        <p:blipFill>
          <a:blip r:embed="rId4">
            <a:alphaModFix/>
          </a:blip>
          <a:stretch>
            <a:fillRect/>
          </a:stretch>
        </p:blipFill>
        <p:spPr>
          <a:xfrm>
            <a:off x="728050" y="1871226"/>
            <a:ext cx="7574725" cy="3272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1"/>
          <p:cNvGraphicFramePr/>
          <p:nvPr/>
        </p:nvGraphicFramePr>
        <p:xfrm>
          <a:off x="676250" y="117875"/>
          <a:ext cx="3000000" cy="3000000"/>
        </p:xfrm>
        <a:graphic>
          <a:graphicData uri="http://schemas.openxmlformats.org/drawingml/2006/table">
            <a:tbl>
              <a:tblPr>
                <a:noFill/>
                <a:tableStyleId>{62EA50EE-5414-4F0D-BB19-BE1D42B7DC4A}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E06666"/>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06666"/>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E06666"/>
                      </a:solidFill>
                      <a:prstDash val="solid"/>
                      <a:round/>
                      <a:headEnd len="sm" w="sm" type="none"/>
                      <a:tailEnd len="sm" w="sm" type="none"/>
                    </a:lnT>
                    <a:lnB cap="flat" cmpd="sng" w="9525">
                      <a:solidFill>
                        <a:srgbClr val="E06666"/>
                      </a:solidFill>
                      <a:prstDash val="solid"/>
                      <a:round/>
                      <a:headEnd len="sm" w="sm" type="none"/>
                      <a:tailEnd len="sm" w="sm" type="none"/>
                    </a:lnB>
                    <a:solidFill>
                      <a:srgbClr val="E0666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chemeClr val="lt1"/>
                          </a:solidFill>
                        </a:rPr>
                        <a:t>17</a:t>
                      </a:r>
                      <a:endParaRPr b="1">
                        <a:solidFill>
                          <a:schemeClr val="lt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solidFill>
                      <a:srgbClr val="F88A4E"/>
                    </a:solidFill>
                  </a:tcPr>
                </a:tc>
                <a:tc>
                  <a:txBody>
                    <a:bodyPr/>
                    <a:lstStyle/>
                    <a:p>
                      <a:pPr indent="0" lvl="0" marL="0" rtl="0" algn="ctr">
                        <a:spcBef>
                          <a:spcPts val="0"/>
                        </a:spcBef>
                        <a:spcAft>
                          <a:spcPts val="0"/>
                        </a:spcAft>
                        <a:buNone/>
                      </a:pPr>
                      <a:r>
                        <a:rPr b="1" lang="en">
                          <a:solidFill>
                            <a:srgbClr val="FFB891"/>
                          </a:solidFill>
                        </a:rPr>
                        <a:t>19</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B891"/>
                          </a:solidFill>
                        </a:rPr>
                        <a:t>21</a:t>
                      </a:r>
                      <a:endParaRPr b="1">
                        <a:solidFill>
                          <a:srgbClr val="FFB891"/>
                        </a:solidFill>
                      </a:endParaRPr>
                    </a:p>
                  </a:txBody>
                  <a:tcPr marT="91425" marB="91425" marR="91425" marL="91425">
                    <a:lnL cap="flat" cmpd="sng" w="9525">
                      <a:solidFill>
                        <a:srgbClr val="F88A4E"/>
                      </a:solidFill>
                      <a:prstDash val="solid"/>
                      <a:round/>
                      <a:headEnd len="sm" w="sm" type="none"/>
                      <a:tailEnd len="sm" w="sm" type="none"/>
                    </a:lnL>
                    <a:lnR cap="flat" cmpd="sng" w="9525">
                      <a:solidFill>
                        <a:srgbClr val="F88A4E"/>
                      </a:solidFill>
                      <a:prstDash val="solid"/>
                      <a:round/>
                      <a:headEnd len="sm" w="sm" type="none"/>
                      <a:tailEnd len="sm" w="sm" type="none"/>
                    </a:lnR>
                    <a:lnT cap="flat" cmpd="sng" w="9525">
                      <a:solidFill>
                        <a:srgbClr val="F88A4E"/>
                      </a:solidFill>
                      <a:prstDash val="solid"/>
                      <a:round/>
                      <a:headEnd len="sm" w="sm" type="none"/>
                      <a:tailEnd len="sm" w="sm" type="none"/>
                    </a:lnT>
                    <a:lnB cap="flat" cmpd="sng" w="9525">
                      <a:solidFill>
                        <a:srgbClr val="F88A4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88A4E"/>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1" name="Google Shape;131;p21"/>
          <p:cNvSpPr txBox="1"/>
          <p:nvPr>
            <p:ph idx="4294967295" type="ctrTitle"/>
          </p:nvPr>
        </p:nvSpPr>
        <p:spPr>
          <a:xfrm>
            <a:off x="669950" y="1170125"/>
            <a:ext cx="74139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Light"/>
                <a:ea typeface="Work Sans Light"/>
                <a:cs typeface="Work Sans Light"/>
                <a:sym typeface="Work Sans Light"/>
              </a:rPr>
              <a:t>One person from each pair reports back to the class.</a:t>
            </a:r>
            <a:endParaRPr sz="1800">
              <a:latin typeface="Work Sans Light"/>
              <a:ea typeface="Work Sans Light"/>
              <a:cs typeface="Work Sans Light"/>
              <a:sym typeface="Work Sans Light"/>
            </a:endParaRPr>
          </a:p>
        </p:txBody>
      </p:sp>
      <p:sp>
        <p:nvSpPr>
          <p:cNvPr id="132" name="Google Shape;132;p21"/>
          <p:cNvSpPr txBox="1"/>
          <p:nvPr>
            <p:ph idx="4294967295" type="ctrTitle"/>
          </p:nvPr>
        </p:nvSpPr>
        <p:spPr>
          <a:xfrm>
            <a:off x="669950" y="915150"/>
            <a:ext cx="60666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SHARE</a:t>
            </a:r>
            <a:endParaRPr b="1" sz="2400">
              <a:latin typeface="Work Sans"/>
              <a:ea typeface="Work Sans"/>
              <a:cs typeface="Work Sans"/>
              <a:sym typeface="Work Sans"/>
            </a:endParaRPr>
          </a:p>
        </p:txBody>
      </p:sp>
      <p:sp>
        <p:nvSpPr>
          <p:cNvPr id="133" name="Google Shape;133;p21"/>
          <p:cNvSpPr/>
          <p:nvPr/>
        </p:nvSpPr>
        <p:spPr>
          <a:xfrm>
            <a:off x="669950" y="1842325"/>
            <a:ext cx="7413900" cy="2669400"/>
          </a:xfrm>
          <a:prstGeom prst="wedgeRectCallout">
            <a:avLst>
              <a:gd fmla="val -33370" name="adj1"/>
              <a:gd fmla="val 64845" name="adj2"/>
            </a:avLst>
          </a:prstGeom>
          <a:noFill/>
          <a:ln cap="flat" cmpd="sng" w="38100">
            <a:solidFill>
              <a:srgbClr val="F88A4E"/>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800">
                <a:solidFill>
                  <a:schemeClr val="dk1"/>
                </a:solidFill>
                <a:latin typeface="Work Sans"/>
                <a:ea typeface="Work Sans"/>
                <a:cs typeface="Work Sans"/>
                <a:sym typeface="Work Sans"/>
              </a:rPr>
              <a:t>Some questions we have about this image are:</a:t>
            </a:r>
            <a:endParaRPr sz="1800">
              <a:solidFill>
                <a:schemeClr val="dk1"/>
              </a:solidFill>
              <a:latin typeface="Work Sans"/>
              <a:ea typeface="Work Sans"/>
              <a:cs typeface="Work Sans"/>
              <a:sym typeface="Work Sans"/>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Who </a:t>
            </a:r>
            <a:r>
              <a:rPr lang="en" sz="1800">
                <a:solidFill>
                  <a:srgbClr val="999999"/>
                </a:solidFill>
                <a:latin typeface="Work Sans Light"/>
                <a:ea typeface="Work Sans Light"/>
                <a:cs typeface="Work Sans Light"/>
                <a:sym typeface="Work Sans Light"/>
              </a:rPr>
              <a:t>_________________________________________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What </a:t>
            </a:r>
            <a:r>
              <a:rPr lang="en" sz="1800">
                <a:solidFill>
                  <a:srgbClr val="999999"/>
                </a:solidFill>
                <a:latin typeface="Work Sans Light"/>
                <a:ea typeface="Work Sans Light"/>
                <a:cs typeface="Work Sans Light"/>
                <a:sym typeface="Work Sans Light"/>
              </a:rPr>
              <a:t>________________________________________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Where </a:t>
            </a:r>
            <a:r>
              <a:rPr lang="en" sz="1800">
                <a:solidFill>
                  <a:srgbClr val="999999"/>
                </a:solidFill>
                <a:latin typeface="Work Sans Light"/>
                <a:ea typeface="Work Sans Light"/>
                <a:cs typeface="Work Sans Light"/>
                <a:sym typeface="Work Sans Light"/>
              </a:rPr>
              <a:t>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When </a:t>
            </a:r>
            <a:r>
              <a:rPr lang="en" sz="1800">
                <a:solidFill>
                  <a:srgbClr val="999999"/>
                </a:solidFill>
                <a:latin typeface="Work Sans Light"/>
                <a:ea typeface="Work Sans Light"/>
                <a:cs typeface="Work Sans Light"/>
                <a:sym typeface="Work Sans Light"/>
              </a:rPr>
              <a:t>________________________________________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Why </a:t>
            </a:r>
            <a:r>
              <a:rPr lang="en" sz="1800">
                <a:solidFill>
                  <a:srgbClr val="999999"/>
                </a:solidFill>
                <a:latin typeface="Work Sans Light"/>
                <a:ea typeface="Work Sans Light"/>
                <a:cs typeface="Work Sans Light"/>
                <a:sym typeface="Work Sans Light"/>
              </a:rPr>
              <a:t>_________________________________________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a:p>
            <a:pPr indent="0" lvl="0" marL="457200" rtl="0" algn="l">
              <a:spcBef>
                <a:spcPts val="0"/>
              </a:spcBef>
              <a:spcAft>
                <a:spcPts val="0"/>
              </a:spcAft>
              <a:buNone/>
            </a:pPr>
            <a:r>
              <a:rPr lang="en" sz="1800">
                <a:solidFill>
                  <a:schemeClr val="dk1"/>
                </a:solidFill>
                <a:latin typeface="Work Sans Medium"/>
                <a:ea typeface="Work Sans Medium"/>
                <a:cs typeface="Work Sans Medium"/>
                <a:sym typeface="Work Sans Medium"/>
              </a:rPr>
              <a:t>How </a:t>
            </a:r>
            <a:r>
              <a:rPr lang="en" sz="1800">
                <a:solidFill>
                  <a:srgbClr val="999999"/>
                </a:solidFill>
                <a:latin typeface="Work Sans Light"/>
                <a:ea typeface="Work Sans Light"/>
                <a:cs typeface="Work Sans Light"/>
                <a:sym typeface="Work Sans Light"/>
              </a:rPr>
              <a:t>_________________________________________</a:t>
            </a:r>
            <a:r>
              <a:rPr lang="en" sz="1800">
                <a:solidFill>
                  <a:schemeClr val="dk1"/>
                </a:solidFill>
                <a:latin typeface="Work Sans Light"/>
                <a:ea typeface="Work Sans Light"/>
                <a:cs typeface="Work Sans Light"/>
                <a:sym typeface="Work Sans Light"/>
              </a:rPr>
              <a:t>?</a:t>
            </a:r>
            <a:endParaRPr sz="1800">
              <a:solidFill>
                <a:schemeClr val="dk1"/>
              </a:solidFill>
              <a:latin typeface="Work Sans Medium"/>
              <a:ea typeface="Work Sans Medium"/>
              <a:cs typeface="Work Sans Medium"/>
              <a:sym typeface="Work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